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9" r:id="rId2"/>
    <p:sldId id="290" r:id="rId3"/>
    <p:sldId id="291" r:id="rId4"/>
    <p:sldId id="257" r:id="rId5"/>
    <p:sldId id="258" r:id="rId6"/>
    <p:sldId id="259" r:id="rId7"/>
    <p:sldId id="292" r:id="rId8"/>
    <p:sldId id="260" r:id="rId9"/>
    <p:sldId id="262" r:id="rId10"/>
    <p:sldId id="263" r:id="rId11"/>
    <p:sldId id="293" r:id="rId12"/>
    <p:sldId id="265" r:id="rId13"/>
    <p:sldId id="294" r:id="rId14"/>
    <p:sldId id="295" r:id="rId15"/>
    <p:sldId id="296" r:id="rId16"/>
    <p:sldId id="297" r:id="rId17"/>
    <p:sldId id="298" r:id="rId18"/>
    <p:sldId id="299" r:id="rId19"/>
    <p:sldId id="300" r:id="rId20"/>
    <p:sldId id="269" r:id="rId21"/>
    <p:sldId id="270" r:id="rId22"/>
    <p:sldId id="271" r:id="rId23"/>
    <p:sldId id="272" r:id="rId24"/>
    <p:sldId id="273" r:id="rId25"/>
    <p:sldId id="274" r:id="rId26"/>
    <p:sldId id="275" r:id="rId27"/>
    <p:sldId id="276" r:id="rId28"/>
    <p:sldId id="277" r:id="rId29"/>
    <p:sldId id="280" r:id="rId30"/>
    <p:sldId id="281" r:id="rId31"/>
    <p:sldId id="279" r:id="rId32"/>
    <p:sldId id="283" r:id="rId33"/>
    <p:sldId id="284" r:id="rId34"/>
    <p:sldId id="285" r:id="rId35"/>
    <p:sldId id="286" r:id="rId36"/>
    <p:sldId id="287" r:id="rId37"/>
    <p:sldId id="30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8" d="100"/>
          <a:sy n="68" d="100"/>
        </p:scale>
        <p:origin x="-1416"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FFAE5-9C22-4B4D-A285-222A2AB1DCFA}" type="datetimeFigureOut">
              <a:rPr lang="en-US" smtClean="0"/>
              <a:t>25/02/2021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673DC-56D3-4C51-859A-3FE4AD3B3A4D}" type="slidenum">
              <a:rPr lang="en-US" smtClean="0"/>
              <a:t>‹#›</a:t>
            </a:fld>
            <a:endParaRPr lang="en-US"/>
          </a:p>
        </p:txBody>
      </p:sp>
    </p:spTree>
    <p:extLst>
      <p:ext uri="{BB962C8B-B14F-4D97-AF65-F5344CB8AC3E}">
        <p14:creationId xmlns:p14="http://schemas.microsoft.com/office/powerpoint/2010/main" val="112264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20</a:t>
            </a:fld>
            <a:endParaRPr lang="en-US"/>
          </a:p>
        </p:txBody>
      </p:sp>
    </p:spTree>
    <p:extLst>
      <p:ext uri="{BB962C8B-B14F-4D97-AF65-F5344CB8AC3E}">
        <p14:creationId xmlns:p14="http://schemas.microsoft.com/office/powerpoint/2010/main" val="364364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31</a:t>
            </a:fld>
            <a:endParaRPr lang="en-US"/>
          </a:p>
        </p:txBody>
      </p:sp>
    </p:spTree>
    <p:extLst>
      <p:ext uri="{BB962C8B-B14F-4D97-AF65-F5344CB8AC3E}">
        <p14:creationId xmlns:p14="http://schemas.microsoft.com/office/powerpoint/2010/main" val="2510374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32</a:t>
            </a:fld>
            <a:endParaRPr lang="en-US"/>
          </a:p>
        </p:txBody>
      </p:sp>
    </p:spTree>
    <p:extLst>
      <p:ext uri="{BB962C8B-B14F-4D97-AF65-F5344CB8AC3E}">
        <p14:creationId xmlns:p14="http://schemas.microsoft.com/office/powerpoint/2010/main" val="278914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33</a:t>
            </a:fld>
            <a:endParaRPr lang="en-US"/>
          </a:p>
        </p:txBody>
      </p:sp>
    </p:spTree>
    <p:extLst>
      <p:ext uri="{BB962C8B-B14F-4D97-AF65-F5344CB8AC3E}">
        <p14:creationId xmlns:p14="http://schemas.microsoft.com/office/powerpoint/2010/main" val="1169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34</a:t>
            </a:fld>
            <a:endParaRPr lang="en-US"/>
          </a:p>
        </p:txBody>
      </p:sp>
    </p:spTree>
    <p:extLst>
      <p:ext uri="{BB962C8B-B14F-4D97-AF65-F5344CB8AC3E}">
        <p14:creationId xmlns:p14="http://schemas.microsoft.com/office/powerpoint/2010/main" val="3809217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35</a:t>
            </a:fld>
            <a:endParaRPr lang="en-US"/>
          </a:p>
        </p:txBody>
      </p:sp>
    </p:spTree>
    <p:extLst>
      <p:ext uri="{BB962C8B-B14F-4D97-AF65-F5344CB8AC3E}">
        <p14:creationId xmlns:p14="http://schemas.microsoft.com/office/powerpoint/2010/main" val="3291570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r>
              <a:rPr lang="en-US" altLang="en-US" smtClean="0">
                <a:latin typeface="Arial" panose="020B0604020202020204" pitchFamily="34" charset="0"/>
              </a:rPr>
              <a:t>I.Sự hao phí điện năng</a:t>
            </a:r>
          </a:p>
        </p:txBody>
      </p:sp>
    </p:spTree>
    <p:extLst>
      <p:ext uri="{BB962C8B-B14F-4D97-AF65-F5344CB8AC3E}">
        <p14:creationId xmlns:p14="http://schemas.microsoft.com/office/powerpoint/2010/main" val="2097590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r>
              <a:rPr lang="en-US" altLang="en-US" smtClean="0">
                <a:latin typeface="Arial" panose="020B0604020202020204" pitchFamily="34" charset="0"/>
              </a:rPr>
              <a:t>I.Sự hao phí điện năng</a:t>
            </a:r>
          </a:p>
        </p:txBody>
      </p:sp>
    </p:spTree>
    <p:extLst>
      <p:ext uri="{BB962C8B-B14F-4D97-AF65-F5344CB8AC3E}">
        <p14:creationId xmlns:p14="http://schemas.microsoft.com/office/powerpoint/2010/main" val="118121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24</a:t>
            </a:fld>
            <a:endParaRPr lang="en-US"/>
          </a:p>
        </p:txBody>
      </p:sp>
    </p:spTree>
    <p:extLst>
      <p:ext uri="{BB962C8B-B14F-4D97-AF65-F5344CB8AC3E}">
        <p14:creationId xmlns:p14="http://schemas.microsoft.com/office/powerpoint/2010/main" val="12651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25</a:t>
            </a:fld>
            <a:endParaRPr lang="en-US"/>
          </a:p>
        </p:txBody>
      </p:sp>
    </p:spTree>
    <p:extLst>
      <p:ext uri="{BB962C8B-B14F-4D97-AF65-F5344CB8AC3E}">
        <p14:creationId xmlns:p14="http://schemas.microsoft.com/office/powerpoint/2010/main" val="167477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26</a:t>
            </a:fld>
            <a:endParaRPr lang="en-US"/>
          </a:p>
        </p:txBody>
      </p:sp>
    </p:spTree>
    <p:extLst>
      <p:ext uri="{BB962C8B-B14F-4D97-AF65-F5344CB8AC3E}">
        <p14:creationId xmlns:p14="http://schemas.microsoft.com/office/powerpoint/2010/main" val="329802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27</a:t>
            </a:fld>
            <a:endParaRPr lang="en-US"/>
          </a:p>
        </p:txBody>
      </p:sp>
    </p:spTree>
    <p:extLst>
      <p:ext uri="{BB962C8B-B14F-4D97-AF65-F5344CB8AC3E}">
        <p14:creationId xmlns:p14="http://schemas.microsoft.com/office/powerpoint/2010/main" val="273842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28</a:t>
            </a:fld>
            <a:endParaRPr lang="en-US"/>
          </a:p>
        </p:txBody>
      </p:sp>
    </p:spTree>
    <p:extLst>
      <p:ext uri="{BB962C8B-B14F-4D97-AF65-F5344CB8AC3E}">
        <p14:creationId xmlns:p14="http://schemas.microsoft.com/office/powerpoint/2010/main" val="2091027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29</a:t>
            </a:fld>
            <a:endParaRPr lang="en-US"/>
          </a:p>
        </p:txBody>
      </p:sp>
    </p:spTree>
    <p:extLst>
      <p:ext uri="{BB962C8B-B14F-4D97-AF65-F5344CB8AC3E}">
        <p14:creationId xmlns:p14="http://schemas.microsoft.com/office/powerpoint/2010/main" val="2594868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1" dirty="0" err="1" smtClean="0">
                <a:latin typeface="Times New Roman" panose="02020603050405020304" pitchFamily="18" charset="0"/>
                <a:cs typeface="Times New Roman" panose="02020603050405020304" pitchFamily="18" charset="0"/>
              </a:rPr>
              <a:t>Nhận</a:t>
            </a:r>
            <a:r>
              <a:rPr lang="en-US" sz="1200" b="1" i="1" dirty="0" smtClean="0">
                <a:latin typeface="Times New Roman" panose="02020603050405020304" pitchFamily="18" charset="0"/>
                <a:cs typeface="Times New Roman" panose="02020603050405020304" pitchFamily="18" charset="0"/>
              </a:rPr>
              <a:t> </a:t>
            </a:r>
            <a:r>
              <a:rPr lang="en-US" sz="1200" b="1" i="1" dirty="0" err="1" smtClean="0">
                <a:latin typeface="Times New Roman" panose="02020603050405020304" pitchFamily="18" charset="0"/>
                <a:cs typeface="Times New Roman" panose="02020603050405020304" pitchFamily="18" charset="0"/>
              </a:rPr>
              <a:t>xét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Từ</a:t>
            </a:r>
            <a:r>
              <a:rPr lang="en-US" sz="1200" dirty="0" smtClean="0">
                <a:latin typeface="Times New Roman" panose="02020603050405020304" pitchFamily="18" charset="0"/>
                <a:cs typeface="Times New Roman" panose="02020603050405020304" pitchFamily="18" charset="0"/>
              </a:rPr>
              <a:t> TN </a:t>
            </a:r>
            <a:r>
              <a:rPr lang="en-US" sz="1200" dirty="0" err="1" smtClean="0">
                <a:latin typeface="Times New Roman" panose="02020603050405020304" pitchFamily="18" charset="0"/>
                <a:cs typeface="Times New Roman" panose="02020603050405020304" pitchFamily="18" charset="0"/>
              </a:rPr>
              <a:t>trên</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dễ</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thấy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kín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cực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nam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châm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gần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với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dòng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cảm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xuất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hợp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đưa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ra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xa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Cũng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vậy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Nếu</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mắc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đầu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của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cuộn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dây</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dẫn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LED (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một</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đèn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màu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vàng</a:t>
            </a:r>
            <a:r>
              <a:rPr lang="en-US" sz="1200" dirty="0" smtClean="0">
                <a:latin typeface="Times New Roman" panose="02020603050405020304" pitchFamily="18" charset="0"/>
                <a:cs typeface="Times New Roman" panose="02020603050405020304" pitchFamily="18" charset="0"/>
              </a:rPr>
              <a:t>) song </a:t>
            </a:r>
            <a:r>
              <a:rPr lang="en-US" sz="1200" dirty="0" err="1" smtClean="0">
                <a:latin typeface="Times New Roman" panose="02020603050405020304" pitchFamily="18" charset="0"/>
                <a:cs typeface="Times New Roman" panose="02020603050405020304" pitchFamily="18" charset="0"/>
              </a:rPr>
              <a:t>song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ngược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chiều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nhau</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thì</a:t>
            </a:r>
            <a:r>
              <a:rPr lang="en-US" sz="1200" dirty="0" smtClean="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E6EE260-E2E8-4E46-A870-4BDB91447276}" type="slidenum">
              <a:rPr lang="en-US" smtClean="0"/>
              <a:t>30</a:t>
            </a:fld>
            <a:endParaRPr lang="en-US"/>
          </a:p>
        </p:txBody>
      </p:sp>
    </p:spTree>
    <p:extLst>
      <p:ext uri="{BB962C8B-B14F-4D97-AF65-F5344CB8AC3E}">
        <p14:creationId xmlns:p14="http://schemas.microsoft.com/office/powerpoint/2010/main" val="344950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00227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94272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0089A2-F597-4CD2-A591-65405B36FC1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8988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94545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0089A2-F597-4CD2-A591-65405B36FC1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0887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405069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52863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80531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271014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AAE328-17E6-4F33-8252-41CB7B82A7EF}" type="datetimeFigureOut">
              <a:rPr lang="en-US" smtClean="0"/>
              <a:t>25/02/2021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429467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211877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AAE328-17E6-4F33-8252-41CB7B82A7EF}" type="datetimeFigureOut">
              <a:rPr lang="en-US" smtClean="0"/>
              <a:t>25/02/2021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218038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AAE328-17E6-4F33-8252-41CB7B82A7EF}" type="datetimeFigureOut">
              <a:rPr lang="en-US" smtClean="0"/>
              <a:t>25/02/2021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27768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AE328-17E6-4F33-8252-41CB7B82A7EF}" type="datetimeFigureOut">
              <a:rPr lang="en-US" smtClean="0"/>
              <a:t>25/02/2021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18916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3040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AAE328-17E6-4F33-8252-41CB7B82A7EF}" type="datetimeFigureOut">
              <a:rPr lang="en-US" smtClean="0"/>
              <a:t>25/02/2021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0089A2-F597-4CD2-A591-65405B36FC16}" type="slidenum">
              <a:rPr lang="en-US" smtClean="0"/>
              <a:t>‹#›</a:t>
            </a:fld>
            <a:endParaRPr lang="en-US"/>
          </a:p>
        </p:txBody>
      </p:sp>
    </p:spTree>
    <p:extLst>
      <p:ext uri="{BB962C8B-B14F-4D97-AF65-F5344CB8AC3E}">
        <p14:creationId xmlns:p14="http://schemas.microsoft.com/office/powerpoint/2010/main" val="282291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AAE328-17E6-4F33-8252-41CB7B82A7EF}" type="datetimeFigureOut">
              <a:rPr lang="en-US" smtClean="0"/>
              <a:t>25/02/2021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0089A2-F597-4CD2-A591-65405B36FC16}" type="slidenum">
              <a:rPr lang="en-US" smtClean="0"/>
              <a:t>‹#›</a:t>
            </a:fld>
            <a:endParaRPr lang="en-US"/>
          </a:p>
        </p:txBody>
      </p:sp>
    </p:spTree>
    <p:extLst>
      <p:ext uri="{BB962C8B-B14F-4D97-AF65-F5344CB8AC3E}">
        <p14:creationId xmlns:p14="http://schemas.microsoft.com/office/powerpoint/2010/main" val="3413282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8.gif"/><Relationship Id="rId5" Type="http://schemas.openxmlformats.org/officeDocument/2006/relationships/image" Target="../media/image11.w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tapchicongnghiep.vn/News/imagesTT/06-d%20day06082012085651_Vinasme_info.JPG"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http://www2.vietbao.vn/images/vivavietnam3/su_kien/30079299_dien-luc240905_2.jpg"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http://baoninhbinh.org.vn/uploads/news/TB%20dien2%20sua(1).jpg"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http://a9.vietbao.vn/images/vn902/2005/5/20425341-images586977_bienthedien.jpg"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2"/>
          <p:cNvSpPr>
            <a:spLocks noChangeArrowheads="1"/>
          </p:cNvSpPr>
          <p:nvPr/>
        </p:nvSpPr>
        <p:spPr bwMode="auto">
          <a:xfrm>
            <a:off x="1117600" y="4800600"/>
            <a:ext cx="812800" cy="533400"/>
          </a:xfrm>
          <a:prstGeom prst="ellipse">
            <a:avLst/>
          </a:prstGeom>
          <a:gradFill rotWithShape="1">
            <a:gsLst>
              <a:gs pos="0">
                <a:srgbClr val="6666FF"/>
              </a:gs>
              <a:gs pos="50000">
                <a:schemeClr val="bg1"/>
              </a:gs>
              <a:gs pos="100000">
                <a:srgbClr val="6666FF"/>
              </a:gs>
            </a:gsLst>
            <a:lin ang="5400000" scaled="1"/>
          </a:gradFill>
          <a:ln w="9525">
            <a:solidFill>
              <a:srgbClr val="6666FF"/>
            </a:solidFill>
            <a:round/>
            <a:headEnd/>
            <a:tailEnd/>
          </a:ln>
          <a:effectLst/>
        </p:spPr>
        <p:txBody>
          <a:bodyPr wrap="none" anchor="ctr"/>
          <a:lstStyle/>
          <a:p>
            <a:pPr>
              <a:defRPr/>
            </a:pPr>
            <a:endParaRPr lang="en-US">
              <a:latin typeface="Arial" charset="0"/>
            </a:endParaRPr>
          </a:p>
        </p:txBody>
      </p:sp>
      <p:sp>
        <p:nvSpPr>
          <p:cNvPr id="12291" name="WordArt 3"/>
          <p:cNvSpPr>
            <a:spLocks noChangeArrowheads="1" noChangeShapeType="1" noTextEdit="1"/>
          </p:cNvSpPr>
          <p:nvPr/>
        </p:nvSpPr>
        <p:spPr bwMode="auto">
          <a:xfrm>
            <a:off x="2641600" y="76200"/>
            <a:ext cx="6705600" cy="685800"/>
          </a:xfrm>
          <a:prstGeom prst="rect">
            <a:avLst/>
          </a:prstGeom>
        </p:spPr>
        <p:txBody>
          <a:bodyPr wrap="none" fromWordArt="1">
            <a:prstTxWarp prst="textPlain">
              <a:avLst>
                <a:gd name="adj" fmla="val 50000"/>
              </a:avLst>
            </a:prstTxWarp>
          </a:bodyPr>
          <a:lstStyle/>
          <a:p>
            <a:pPr algn="ctr"/>
            <a:r>
              <a:rPr lang="en-US" sz="3600" kern="10">
                <a:ln w="9525">
                  <a:solidFill>
                    <a:srgbClr val="FF3300"/>
                  </a:solidFill>
                  <a:round/>
                  <a:headEnd/>
                  <a:tailEnd/>
                </a:ln>
                <a:solidFill>
                  <a:srgbClr val="FF3300"/>
                </a:solidFill>
                <a:latin typeface="VNI-Times"/>
              </a:rPr>
              <a:t>KIEÅM TRA BAØI CUÕ</a:t>
            </a:r>
          </a:p>
        </p:txBody>
      </p:sp>
      <p:sp>
        <p:nvSpPr>
          <p:cNvPr id="3076" name="Text Box 4"/>
          <p:cNvSpPr txBox="1">
            <a:spLocks noChangeArrowheads="1"/>
          </p:cNvSpPr>
          <p:nvPr/>
        </p:nvSpPr>
        <p:spPr bwMode="auto">
          <a:xfrm>
            <a:off x="1117600" y="990600"/>
            <a:ext cx="10160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u="sng">
                <a:solidFill>
                  <a:srgbClr val="FF0000"/>
                </a:solidFill>
              </a:rPr>
              <a:t>Câu 1</a:t>
            </a:r>
            <a:r>
              <a:rPr lang="en-US" sz="2800" b="1">
                <a:solidFill>
                  <a:srgbClr val="FF0000"/>
                </a:solidFill>
              </a:rPr>
              <a:t>:</a:t>
            </a:r>
            <a:r>
              <a:rPr lang="en-US" sz="2800" b="1"/>
              <a:t> Dòng điện xoay chiều có thể gây ra những tác dụng nào? Chọn câu đúng nhất:</a:t>
            </a:r>
          </a:p>
        </p:txBody>
      </p:sp>
      <p:sp>
        <p:nvSpPr>
          <p:cNvPr id="3077" name="Text Box 5"/>
          <p:cNvSpPr txBox="1">
            <a:spLocks noChangeArrowheads="1"/>
          </p:cNvSpPr>
          <p:nvPr/>
        </p:nvSpPr>
        <p:spPr bwMode="auto">
          <a:xfrm>
            <a:off x="1219200" y="2209801"/>
            <a:ext cx="1056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t>A. Tác dụng nhiệt, tác dụng hóa học.</a:t>
            </a:r>
          </a:p>
        </p:txBody>
      </p:sp>
      <p:sp>
        <p:nvSpPr>
          <p:cNvPr id="3078" name="Text Box 6"/>
          <p:cNvSpPr txBox="1">
            <a:spLocks noChangeArrowheads="1"/>
          </p:cNvSpPr>
          <p:nvPr/>
        </p:nvSpPr>
        <p:spPr bwMode="auto">
          <a:xfrm>
            <a:off x="1219201" y="2895601"/>
            <a:ext cx="954616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t>B. Tác dụng nhiệt, tác dụng sinh lý.</a:t>
            </a:r>
          </a:p>
        </p:txBody>
      </p:sp>
      <p:sp>
        <p:nvSpPr>
          <p:cNvPr id="3079" name="Text Box 7"/>
          <p:cNvSpPr txBox="1">
            <a:spLocks noChangeArrowheads="1"/>
          </p:cNvSpPr>
          <p:nvPr/>
        </p:nvSpPr>
        <p:spPr bwMode="auto">
          <a:xfrm>
            <a:off x="1219200" y="3581400"/>
            <a:ext cx="955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t>C. Tác dụng nhiệt, tác dụng từ, tác dụng hóa học</a:t>
            </a:r>
          </a:p>
        </p:txBody>
      </p:sp>
      <p:sp>
        <p:nvSpPr>
          <p:cNvPr id="3080" name="Text Box 8"/>
          <p:cNvSpPr txBox="1">
            <a:spLocks noChangeArrowheads="1"/>
          </p:cNvSpPr>
          <p:nvPr/>
        </p:nvSpPr>
        <p:spPr bwMode="auto">
          <a:xfrm>
            <a:off x="1219200" y="4800600"/>
            <a:ext cx="934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t>D. Tác dụng nhiệt, tác dụng quang, tác dụng từ.</a:t>
            </a:r>
          </a:p>
        </p:txBody>
      </p:sp>
    </p:spTree>
    <p:extLst>
      <p:ext uri="{BB962C8B-B14F-4D97-AF65-F5344CB8AC3E}">
        <p14:creationId xmlns:p14="http://schemas.microsoft.com/office/powerpoint/2010/main" val="807320945"/>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amond(in)">
                                      <p:cBhvr>
                                        <p:cTn id="7" dur="1000"/>
                                        <p:tgtEl>
                                          <p:spTgt spid="3076"/>
                                        </p:tgtEl>
                                      </p:cBhvr>
                                    </p:animEffect>
                                  </p:childTnLst>
                                </p:cTn>
                              </p:par>
                            </p:childTnLst>
                          </p:cTn>
                        </p:par>
                        <p:par>
                          <p:cTn id="8" fill="hold" nodeType="afterGroup">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diamond(in)">
                                      <p:cBhvr>
                                        <p:cTn id="11" dur="1000"/>
                                        <p:tgtEl>
                                          <p:spTgt spid="3077"/>
                                        </p:tgtEl>
                                      </p:cBhvr>
                                    </p:animEffect>
                                  </p:childTnLst>
                                </p:cTn>
                              </p:par>
                            </p:childTnLst>
                          </p:cTn>
                        </p:par>
                        <p:par>
                          <p:cTn id="12" fill="hold" nodeType="afterGroup">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3078"/>
                                        </p:tgtEl>
                                        <p:attrNameLst>
                                          <p:attrName>style.visibility</p:attrName>
                                        </p:attrNameLst>
                                      </p:cBhvr>
                                      <p:to>
                                        <p:strVal val="visible"/>
                                      </p:to>
                                    </p:set>
                                    <p:animEffect transition="in" filter="diamond(in)">
                                      <p:cBhvr>
                                        <p:cTn id="15" dur="1000"/>
                                        <p:tgtEl>
                                          <p:spTgt spid="3078"/>
                                        </p:tgtEl>
                                      </p:cBhvr>
                                    </p:animEffect>
                                  </p:childTnLst>
                                </p:cTn>
                              </p:par>
                            </p:childTnLst>
                          </p:cTn>
                        </p:par>
                        <p:par>
                          <p:cTn id="16" fill="hold" nodeType="afterGroup">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3079"/>
                                        </p:tgtEl>
                                        <p:attrNameLst>
                                          <p:attrName>style.visibility</p:attrName>
                                        </p:attrNameLst>
                                      </p:cBhvr>
                                      <p:to>
                                        <p:strVal val="visible"/>
                                      </p:to>
                                    </p:set>
                                    <p:animEffect transition="in" filter="diamond(in)">
                                      <p:cBhvr>
                                        <p:cTn id="19" dur="1000"/>
                                        <p:tgtEl>
                                          <p:spTgt spid="3079"/>
                                        </p:tgtEl>
                                      </p:cBhvr>
                                    </p:animEffect>
                                  </p:childTnLst>
                                </p:cTn>
                              </p:par>
                            </p:childTnLst>
                          </p:cTn>
                        </p:par>
                        <p:par>
                          <p:cTn id="20" fill="hold" nodeType="afterGroup">
                            <p:stCondLst>
                              <p:cond delay="4000"/>
                            </p:stCondLst>
                            <p:childTnLst>
                              <p:par>
                                <p:cTn id="21" presetID="8" presetClass="entr" presetSubtype="16" fill="hold" grpId="0" nodeType="after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diamond(in)">
                                      <p:cBhvr>
                                        <p:cTn id="23" dur="1000"/>
                                        <p:tgtEl>
                                          <p:spTgt spid="308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3074"/>
                                        </p:tgtEl>
                                        <p:attrNameLst>
                                          <p:attrName>style.visibility</p:attrName>
                                        </p:attrNameLst>
                                      </p:cBhvr>
                                      <p:to>
                                        <p:strVal val="visible"/>
                                      </p:to>
                                    </p:set>
                                    <p:animEffect transition="in" filter="wedge">
                                      <p:cBhvr>
                                        <p:cTn id="28"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6" grpId="0"/>
      <p:bldP spid="3077" grpId="0"/>
      <p:bldP spid="3078" grpId="0"/>
      <p:bldP spid="3079" grpId="0"/>
      <p:bldP spid="308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485" y="1950720"/>
            <a:ext cx="8996543" cy="1902823"/>
          </a:xfrm>
        </p:spPr>
        <p:txBody>
          <a:bodyPr>
            <a:normAutofit/>
          </a:bodyPr>
          <a:lstStyle/>
          <a:p>
            <a:pPr marL="0" indent="0">
              <a:buNone/>
            </a:pPr>
            <a:r>
              <a:rPr lang="en-US" sz="3600" b="1" dirty="0" err="1" smtClean="0">
                <a:solidFill>
                  <a:srgbClr val="C00000"/>
                </a:solidFill>
                <a:latin typeface="Times New Roman" panose="02020603050405020304" pitchFamily="18" charset="0"/>
                <a:cs typeface="Times New Roman" panose="02020603050405020304" pitchFamily="18" charset="0"/>
              </a:rPr>
              <a:t>Tại</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sao</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phải</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xây</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dựng</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đường</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dây</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cao</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thế</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và</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lắp</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đặt</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những</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trạm</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biến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áp</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vừa</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tốn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kém</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vừa</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nguy</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hiểm</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này</a:t>
            </a:r>
            <a:r>
              <a:rPr lang="en-US" sz="3600" b="1" dirty="0" smtClean="0">
                <a:solidFill>
                  <a:srgbClr val="C00000"/>
                </a:solidFill>
                <a:latin typeface="Times New Roman" panose="02020603050405020304" pitchFamily="18" charset="0"/>
                <a:cs typeface="Times New Roman" panose="02020603050405020304" pitchFamily="18" charset="0"/>
              </a:rPr>
              <a:t>?</a:t>
            </a:r>
            <a:endParaRPr lang="en-US" sz="3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390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Line 32"/>
          <p:cNvSpPr>
            <a:spLocks noChangeShapeType="1"/>
          </p:cNvSpPr>
          <p:nvPr/>
        </p:nvSpPr>
        <p:spPr bwMode="auto">
          <a:xfrm>
            <a:off x="589280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1" name="Text Box 4"/>
          <p:cNvSpPr txBox="1">
            <a:spLocks noChangeArrowheads="1"/>
          </p:cNvSpPr>
          <p:nvPr/>
        </p:nvSpPr>
        <p:spPr bwMode="auto">
          <a:xfrm>
            <a:off x="0" y="1227138"/>
            <a:ext cx="5892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I. SỰ HAO PHÍ TRÊN ĐƯỜNG DÂY TẢI ĐIỆN</a:t>
            </a:r>
          </a:p>
        </p:txBody>
      </p:sp>
      <p:sp>
        <p:nvSpPr>
          <p:cNvPr id="12" name="Text Box 9"/>
          <p:cNvSpPr txBox="1">
            <a:spLocks noChangeArrowheads="1"/>
          </p:cNvSpPr>
          <p:nvPr/>
        </p:nvSpPr>
        <p:spPr bwMode="auto">
          <a:xfrm>
            <a:off x="0" y="1981201"/>
            <a:ext cx="589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1. Tính điện năng hao phí trên đường dây tải điện.</a:t>
            </a:r>
          </a:p>
        </p:txBody>
      </p:sp>
      <p:sp>
        <p:nvSpPr>
          <p:cNvPr id="17415" name="Text Box 7"/>
          <p:cNvSpPr txBox="1">
            <a:spLocks noChangeArrowheads="1"/>
          </p:cNvSpPr>
          <p:nvPr/>
        </p:nvSpPr>
        <p:spPr bwMode="auto">
          <a:xfrm>
            <a:off x="5937251" y="1752600"/>
            <a:ext cx="6254749"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3200" b="1">
                <a:latin typeface="Times New Roman" pitchFamily="18" charset="0"/>
                <a:cs typeface="Times New Roman" pitchFamily="18" charset="0"/>
              </a:rPr>
              <a:t>? Khi truyền tải điện năng bằng dây dẫn xảy ra hiện tượng vật lý gì?</a:t>
            </a:r>
          </a:p>
        </p:txBody>
      </p:sp>
      <p:sp>
        <p:nvSpPr>
          <p:cNvPr id="14" name="Text Box 8"/>
          <p:cNvSpPr txBox="1">
            <a:spLocks noChangeArrowheads="1"/>
          </p:cNvSpPr>
          <p:nvPr/>
        </p:nvSpPr>
        <p:spPr bwMode="auto">
          <a:xfrm>
            <a:off x="5892800" y="3517900"/>
            <a:ext cx="629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buFontTx/>
              <a:buBlip>
                <a:blip r:embed="rId2"/>
              </a:buBlip>
            </a:pPr>
            <a:r>
              <a:rPr lang="en-US" sz="2800" b="1">
                <a:solidFill>
                  <a:srgbClr val="0070C0"/>
                </a:solidFill>
                <a:latin typeface="Times New Roman" pitchFamily="18" charset="0"/>
                <a:cs typeface="Times New Roman" pitchFamily="18" charset="0"/>
              </a:rPr>
              <a:t>Khi truyền tải điện sẽ có một phần điện năng bị hao phí do sự tỏa nhiệt trên đường dây.</a:t>
            </a:r>
          </a:p>
        </p:txBody>
      </p:sp>
      <p:sp>
        <p:nvSpPr>
          <p:cNvPr id="13" name="Title 1"/>
          <p:cNvSpPr>
            <a:spLocks noGrp="1"/>
          </p:cNvSpPr>
          <p:nvPr>
            <p:ph type="title"/>
          </p:nvPr>
        </p:nvSpPr>
        <p:spPr>
          <a:xfrm>
            <a:off x="838200" y="78375"/>
            <a:ext cx="10515600" cy="1018903"/>
          </a:xfrm>
        </p:spPr>
        <p:txBody>
          <a:bodyPr>
            <a:noAutofit/>
          </a:bodyPr>
          <a:lstStyle/>
          <a:p>
            <a:pPr algn="ctr"/>
            <a:r>
              <a:rPr lang="en-US" b="1" dirty="0" smtClean="0">
                <a:solidFill>
                  <a:srgbClr val="C00000"/>
                </a:solidFill>
                <a:latin typeface="Times New Roman" panose="02020603050405020304" pitchFamily="18" charset="0"/>
                <a:cs typeface="Times New Roman" panose="02020603050405020304" pitchFamily="18" charset="0"/>
              </a:rPr>
              <a:t>B. </a:t>
            </a:r>
            <a:r>
              <a:rPr lang="en-US" b="1" dirty="0" err="1" smtClean="0">
                <a:solidFill>
                  <a:srgbClr val="C00000"/>
                </a:solidFill>
                <a:latin typeface="Times New Roman" panose="02020603050405020304" pitchFamily="18" charset="0"/>
                <a:cs typeface="Times New Roman" panose="02020603050405020304" pitchFamily="18" charset="0"/>
              </a:rPr>
              <a:t>Hình</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thành</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kiến</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thức</a:t>
            </a:r>
            <a:r>
              <a:rPr lang="en-US" b="1" dirty="0" smtClean="0">
                <a:solidFill>
                  <a:srgbClr val="C00000"/>
                </a:solidFill>
                <a:latin typeface="Times New Roman" panose="02020603050405020304" pitchFamily="18" charset="0"/>
                <a:cs typeface="Times New Roman" panose="02020603050405020304" pitchFamily="18" charset="0"/>
              </a:rPr>
              <a:t/>
            </a:r>
            <a:br>
              <a:rPr lang="en-US" b="1" dirty="0" smtClean="0">
                <a:solidFill>
                  <a:srgbClr val="C00000"/>
                </a:solidFill>
                <a:latin typeface="Times New Roman" panose="02020603050405020304" pitchFamily="18" charset="0"/>
                <a:cs typeface="Times New Roman" panose="02020603050405020304" pitchFamily="18" charset="0"/>
              </a:rPr>
            </a:br>
            <a:r>
              <a:rPr lang="en-US" b="1" dirty="0" smtClean="0">
                <a:solidFill>
                  <a:srgbClr val="C00000"/>
                </a:solidFill>
                <a:latin typeface="Times New Roman" panose="02020603050405020304" pitchFamily="18" charset="0"/>
                <a:cs typeface="Times New Roman" panose="02020603050405020304" pitchFamily="18" charset="0"/>
              </a:rPr>
              <a:t/>
            </a:r>
            <a:br>
              <a:rPr lang="en-US" b="1" dirty="0" smtClean="0">
                <a:solidFill>
                  <a:srgbClr val="C00000"/>
                </a:solidFill>
                <a:latin typeface="Times New Roman" panose="02020603050405020304" pitchFamily="18" charset="0"/>
                <a:cs typeface="Times New Roman" panose="02020603050405020304" pitchFamily="18" charset="0"/>
              </a:rPr>
            </a:b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871415"/>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5"/>
                                        </p:tgtEl>
                                        <p:attrNameLst>
                                          <p:attrName>style.visibility</p:attrName>
                                        </p:attrNameLst>
                                      </p:cBhvr>
                                      <p:to>
                                        <p:strVal val="visible"/>
                                      </p:to>
                                    </p:set>
                                    <p:anim calcmode="lin" valueType="num">
                                      <p:cBhvr additive="base">
                                        <p:cTn id="13" dur="500" fill="hold"/>
                                        <p:tgtEl>
                                          <p:spTgt spid="17415"/>
                                        </p:tgtEl>
                                        <p:attrNameLst>
                                          <p:attrName>ppt_x</p:attrName>
                                        </p:attrNameLst>
                                      </p:cBhvr>
                                      <p:tavLst>
                                        <p:tav tm="0">
                                          <p:val>
                                            <p:strVal val="#ppt_x"/>
                                          </p:val>
                                        </p:tav>
                                        <p:tav tm="100000">
                                          <p:val>
                                            <p:strVal val="#ppt_x"/>
                                          </p:val>
                                        </p:tav>
                                      </p:tavLst>
                                    </p:anim>
                                    <p:anim calcmode="lin" valueType="num">
                                      <p:cBhvr additive="base">
                                        <p:cTn id="14"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strVal val="#ppt_w*0.70"/>
                                          </p:val>
                                        </p:tav>
                                        <p:tav tm="100000">
                                          <p:val>
                                            <p:strVal val="#ppt_w"/>
                                          </p:val>
                                        </p:tav>
                                      </p:tavLst>
                                    </p:anim>
                                    <p:anim calcmode="lin" valueType="num">
                                      <p:cBhvr>
                                        <p:cTn id="20" dur="500" fill="hold"/>
                                        <p:tgtEl>
                                          <p:spTgt spid="14"/>
                                        </p:tgtEl>
                                        <p:attrNameLst>
                                          <p:attrName>ppt_h</p:attrName>
                                        </p:attrNameLst>
                                      </p:cBhvr>
                                      <p:tavLst>
                                        <p:tav tm="0">
                                          <p:val>
                                            <p:strVal val="#ppt_h"/>
                                          </p:val>
                                        </p:tav>
                                        <p:tav tm="100000">
                                          <p:val>
                                            <p:strVal val="#ppt_h"/>
                                          </p:val>
                                        </p:tav>
                                      </p:tavLst>
                                    </p:anim>
                                    <p:animEffect transition="in" filter="fade">
                                      <p:cBhvr>
                                        <p:cTn id="21" dur="500"/>
                                        <p:tgtEl>
                                          <p:spTgt spid="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415"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672046" y="1227909"/>
            <a:ext cx="1005839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en-US" sz="3600" dirty="0" err="1" smtClean="0">
                <a:solidFill>
                  <a:srgbClr val="FF3300"/>
                </a:solidFill>
                <a:latin typeface="Times New Roman" panose="02020603050405020304" pitchFamily="18" charset="0"/>
                <a:cs typeface="Times New Roman" panose="02020603050405020304" pitchFamily="18" charset="0"/>
              </a:rPr>
              <a:t>Thiết</a:t>
            </a:r>
            <a:r>
              <a:rPr lang="en-US" altLang="en-US" sz="3600" dirty="0" smtClean="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lập</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công</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thức</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tính</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công</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suất</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hao</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phí</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a:solidFill>
                  <a:srgbClr val="FF0000"/>
                </a:solidFill>
                <a:latin typeface="VNI-Script" pitchFamily="2" charset="0"/>
                <a:cs typeface="Arial" panose="020B0604020202020204" pitchFamily="34" charset="0"/>
              </a:rPr>
              <a:t>P</a:t>
            </a: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b="1" dirty="0" err="1">
                <a:solidFill>
                  <a:srgbClr val="FF3300"/>
                </a:solidFill>
                <a:latin typeface="Times New Roman" panose="02020603050405020304" pitchFamily="18" charset="0"/>
                <a:cs typeface="Times New Roman" panose="02020603050405020304" pitchFamily="18" charset="0"/>
              </a:rPr>
              <a:t>hp</a:t>
            </a:r>
            <a:r>
              <a:rPr lang="en-US" altLang="en-US" sz="3600" dirty="0">
                <a:solidFill>
                  <a:srgbClr val="FF3300"/>
                </a:solidFill>
                <a:latin typeface="Times New Roman" panose="02020603050405020304" pitchFamily="18" charset="0"/>
                <a:cs typeface="Times New Roman" panose="02020603050405020304" pitchFamily="18" charset="0"/>
              </a:rPr>
              <a:t> do </a:t>
            </a:r>
            <a:r>
              <a:rPr lang="en-US" altLang="en-US" sz="3600" dirty="0" err="1">
                <a:solidFill>
                  <a:srgbClr val="FF3300"/>
                </a:solidFill>
                <a:latin typeface="Times New Roman" panose="02020603050405020304" pitchFamily="18" charset="0"/>
                <a:cs typeface="Times New Roman" panose="02020603050405020304" pitchFamily="18" charset="0"/>
              </a:rPr>
              <a:t>tỏa</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nhiệt</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phụ</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thuộc</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vào</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các</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yếu</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err="1">
                <a:solidFill>
                  <a:srgbClr val="FF3300"/>
                </a:solidFill>
                <a:latin typeface="Times New Roman" panose="02020603050405020304" pitchFamily="18" charset="0"/>
                <a:cs typeface="Times New Roman" panose="02020603050405020304" pitchFamily="18" charset="0"/>
              </a:rPr>
              <a:t>tố</a:t>
            </a:r>
            <a:r>
              <a:rPr lang="en-US" altLang="en-US" sz="3600" dirty="0">
                <a:solidFill>
                  <a:srgbClr val="FF3300"/>
                </a:solidFill>
                <a:latin typeface="Times New Roman" panose="02020603050405020304" pitchFamily="18" charset="0"/>
                <a:cs typeface="Times New Roman" panose="02020603050405020304" pitchFamily="18" charset="0"/>
              </a:rPr>
              <a:t> </a:t>
            </a:r>
            <a:r>
              <a:rPr lang="en-US" altLang="en-US" sz="3600" dirty="0">
                <a:solidFill>
                  <a:srgbClr val="FF0000"/>
                </a:solidFill>
                <a:latin typeface="VNI-Script" pitchFamily="2" charset="0"/>
                <a:cs typeface="Arial" panose="020B0604020202020204" pitchFamily="34" charset="0"/>
              </a:rPr>
              <a:t>P</a:t>
            </a: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b="1" dirty="0">
                <a:solidFill>
                  <a:srgbClr val="FF3300"/>
                </a:solidFill>
                <a:latin typeface="Times New Roman" panose="02020603050405020304" pitchFamily="18" charset="0"/>
                <a:cs typeface="Times New Roman" panose="02020603050405020304" pitchFamily="18" charset="0"/>
              </a:rPr>
              <a:t>, </a:t>
            </a:r>
            <a:r>
              <a:rPr lang="en-US" altLang="en-US" sz="3600" dirty="0">
                <a:solidFill>
                  <a:srgbClr val="FF3300"/>
                </a:solidFill>
                <a:latin typeface="Times New Roman" panose="02020603050405020304" pitchFamily="18" charset="0"/>
                <a:cs typeface="Times New Roman" panose="02020603050405020304" pitchFamily="18" charset="0"/>
              </a:rPr>
              <a:t>U, R:</a:t>
            </a:r>
          </a:p>
          <a:p>
            <a:endParaRPr lang="en-US" altLang="en-US" sz="2800" dirty="0">
              <a:solidFill>
                <a:srgbClr val="000000"/>
              </a:solidFill>
              <a:latin typeface="Times New Roman" panose="02020603050405020304" pitchFamily="18" charset="0"/>
              <a:cs typeface="Times New Roman" panose="02020603050405020304" pitchFamily="18" charset="0"/>
            </a:endParaRPr>
          </a:p>
          <a:p>
            <a:r>
              <a:rPr lang="en-US" altLang="en-US" sz="3200" dirty="0" err="1">
                <a:solidFill>
                  <a:srgbClr val="000000"/>
                </a:solidFill>
                <a:latin typeface="Times New Roman" panose="02020603050405020304" pitchFamily="18" charset="0"/>
                <a:cs typeface="Times New Roman" panose="02020603050405020304" pitchFamily="18" charset="0"/>
              </a:rPr>
              <a:t>Công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suất</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của</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dòng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điện</a:t>
            </a:r>
            <a:r>
              <a:rPr lang="en-US" altLang="en-US" sz="3200" dirty="0">
                <a:solidFill>
                  <a:srgbClr val="000000"/>
                </a:solidFill>
                <a:latin typeface="Times New Roman" panose="02020603050405020304" pitchFamily="18" charset="0"/>
                <a:cs typeface="Times New Roman" panose="02020603050405020304" pitchFamily="18" charset="0"/>
              </a:rPr>
              <a:t>:..............       </a:t>
            </a:r>
          </a:p>
          <a:p>
            <a:r>
              <a:rPr lang="en-US" altLang="en-US" sz="3200" dirty="0" err="1">
                <a:solidFill>
                  <a:srgbClr val="000000"/>
                </a:solidFill>
                <a:latin typeface="Times New Roman" panose="02020603050405020304" pitchFamily="18" charset="0"/>
                <a:cs typeface="Times New Roman" panose="02020603050405020304" pitchFamily="18" charset="0"/>
              </a:rPr>
              <a:t>Công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suất</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hao</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phí</a:t>
            </a:r>
            <a:r>
              <a:rPr lang="en-US" altLang="en-US" sz="3200" dirty="0">
                <a:solidFill>
                  <a:srgbClr val="000000"/>
                </a:solidFill>
                <a:latin typeface="Times New Roman" panose="02020603050405020304" pitchFamily="18" charset="0"/>
                <a:cs typeface="Times New Roman" panose="02020603050405020304" pitchFamily="18" charset="0"/>
              </a:rPr>
              <a:t>:.........................       </a:t>
            </a:r>
          </a:p>
          <a:p>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Từ</a:t>
            </a:r>
            <a:r>
              <a:rPr lang="en-US" altLang="en-US" sz="3200" dirty="0">
                <a:solidFill>
                  <a:srgbClr val="000000"/>
                </a:solidFill>
                <a:latin typeface="Times New Roman" panose="02020603050405020304" pitchFamily="18" charset="0"/>
                <a:cs typeface="Times New Roman" panose="02020603050405020304" pitchFamily="18" charset="0"/>
              </a:rPr>
              <a:t> .........  </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 </a:t>
            </a:r>
            <a:endParaRPr lang="en-US" altLang="en-US" sz="3200" dirty="0"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endParaRPr>
          </a:p>
          <a:p>
            <a:r>
              <a:rPr lang="en-US" altLang="en-US" sz="3200" dirty="0" err="1"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rPr>
              <a:t>Thay</a:t>
            </a:r>
            <a:r>
              <a:rPr lang="en-US" altLang="en-US" sz="3200" dirty="0"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rPr>
              <a:t>vào</a:t>
            </a:r>
            <a:r>
              <a:rPr lang="en-US" altLang="en-US" sz="3200" dirty="0"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ta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được</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công</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thức</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tính</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công</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suất</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hao</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phí</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do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tỏa</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nhiệt</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phụ</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thuộc</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err="1">
                <a:solidFill>
                  <a:srgbClr val="000000"/>
                </a:solidFill>
                <a:latin typeface="Times New Roman" panose="02020603050405020304" pitchFamily="18" charset="0"/>
                <a:cs typeface="Times New Roman" panose="02020603050405020304" pitchFamily="18" charset="0"/>
                <a:sym typeface="Symbol" panose="05050102010706020507" pitchFamily="18" charset="2"/>
              </a:rPr>
              <a:t>vào</a:t>
            </a:r>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3200" dirty="0">
                <a:latin typeface="VNI-Script" pitchFamily="2" charset="0"/>
                <a:cs typeface="Arial" panose="020B0604020202020204" pitchFamily="34" charset="0"/>
              </a:rPr>
              <a:t>P</a:t>
            </a:r>
            <a:r>
              <a:rPr lang="en-US" altLang="en-US" sz="3200" dirty="0">
                <a:cs typeface="Arial" panose="020B0604020202020204" pitchFamily="34" charset="0"/>
              </a:rPr>
              <a:t> </a:t>
            </a:r>
            <a:r>
              <a:rPr lang="en-US" altLang="en-US" sz="3200" b="1" dirty="0">
                <a:solidFill>
                  <a:srgbClr val="000000"/>
                </a:solidFill>
                <a:latin typeface="Times New Roman" panose="02020603050405020304" pitchFamily="18" charset="0"/>
                <a:cs typeface="Times New Roman" panose="02020603050405020304" pitchFamily="18" charset="0"/>
              </a:rPr>
              <a:t>, </a:t>
            </a:r>
            <a:r>
              <a:rPr lang="en-US" altLang="en-US" sz="3200" dirty="0">
                <a:solidFill>
                  <a:srgbClr val="000000"/>
                </a:solidFill>
                <a:latin typeface="Times New Roman" panose="02020603050405020304" pitchFamily="18" charset="0"/>
                <a:cs typeface="Times New Roman" panose="02020603050405020304" pitchFamily="18" charset="0"/>
              </a:rPr>
              <a:t>U, R:</a:t>
            </a:r>
          </a:p>
          <a:p>
            <a:r>
              <a:rPr lang="en-US" altLang="en-US" sz="3200" dirty="0">
                <a:solidFill>
                  <a:srgbClr val="000000"/>
                </a:solidFill>
                <a:latin typeface="Times New Roman" panose="02020603050405020304" pitchFamily="18" charset="0"/>
                <a:cs typeface="Times New Roman" panose="02020603050405020304" pitchFamily="18" charset="0"/>
              </a:rPr>
              <a:t>                                                      </a:t>
            </a:r>
          </a:p>
          <a:p>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smtClean="0">
                <a:solidFill>
                  <a:srgbClr val="000000"/>
                </a:solidFill>
                <a:latin typeface="Times New Roman" panose="02020603050405020304" pitchFamily="18" charset="0"/>
                <a:cs typeface="Times New Roman" panose="02020603050405020304" pitchFamily="18" charset="0"/>
              </a:rPr>
              <a:t>                                 </a:t>
            </a:r>
            <a:endParaRPr lang="en-US" altLang="en-US" sz="3200" dirty="0">
              <a:solidFill>
                <a:srgbClr val="000000"/>
              </a:solidFill>
              <a:latin typeface="Times New Roman" panose="02020603050405020304" pitchFamily="18" charset="0"/>
              <a:cs typeface="Times New Roman" panose="02020603050405020304" pitchFamily="18" charset="0"/>
            </a:endParaRPr>
          </a:p>
        </p:txBody>
      </p:sp>
      <p:sp>
        <p:nvSpPr>
          <p:cNvPr id="5" name="Text Box 12"/>
          <p:cNvSpPr txBox="1">
            <a:spLocks noChangeArrowheads="1"/>
          </p:cNvSpPr>
          <p:nvPr/>
        </p:nvSpPr>
        <p:spPr bwMode="auto">
          <a:xfrm>
            <a:off x="6050053" y="277368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dirty="0">
                <a:solidFill>
                  <a:srgbClr val="FF0000"/>
                </a:solidFill>
                <a:latin typeface="VNI-Script" pitchFamily="2" charset="0"/>
                <a:cs typeface="Arial" panose="020B0604020202020204" pitchFamily="34" charset="0"/>
              </a:rPr>
              <a:t>P</a:t>
            </a:r>
            <a:r>
              <a:rPr lang="en-US" altLang="en-US" sz="3200" dirty="0">
                <a:solidFill>
                  <a:srgbClr val="FF0000"/>
                </a:solidFill>
                <a:cs typeface="Arial" panose="020B0604020202020204" pitchFamily="34" charset="0"/>
              </a:rPr>
              <a:t>  </a:t>
            </a:r>
            <a:r>
              <a:rPr lang="en-US" altLang="en-US" sz="3200" dirty="0">
                <a:solidFill>
                  <a:srgbClr val="FF0000"/>
                </a:solidFill>
                <a:latin typeface="Times New Roman" panose="02020603050405020304" pitchFamily="18" charset="0"/>
                <a:cs typeface="Times New Roman" panose="02020603050405020304" pitchFamily="18" charset="0"/>
              </a:rPr>
              <a:t>= U.I</a:t>
            </a:r>
            <a:r>
              <a:rPr lang="en-US" altLang="en-US" sz="3200" dirty="0">
                <a:solidFill>
                  <a:srgbClr val="000000"/>
                </a:solidFill>
                <a:cs typeface="Arial" panose="020B0604020202020204" pitchFamily="34" charset="0"/>
              </a:rPr>
              <a:t>       </a:t>
            </a:r>
          </a:p>
        </p:txBody>
      </p:sp>
      <p:sp>
        <p:nvSpPr>
          <p:cNvPr id="6" name="Text Box 13"/>
          <p:cNvSpPr txBox="1">
            <a:spLocks noChangeArrowheads="1"/>
          </p:cNvSpPr>
          <p:nvPr/>
        </p:nvSpPr>
        <p:spPr bwMode="auto">
          <a:xfrm>
            <a:off x="5146765" y="3261043"/>
            <a:ext cx="1981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a:solidFill>
                  <a:srgbClr val="FF0000"/>
                </a:solidFill>
                <a:latin typeface="VNI-Script" pitchFamily="2" charset="0"/>
                <a:cs typeface="Arial" panose="020B0604020202020204" pitchFamily="34" charset="0"/>
              </a:rPr>
              <a:t>P </a:t>
            </a:r>
            <a:r>
              <a:rPr lang="en-US" altLang="en-US" sz="1600">
                <a:solidFill>
                  <a:srgbClr val="FF0000"/>
                </a:solidFill>
                <a:cs typeface="Arial" panose="020B0604020202020204" pitchFamily="34" charset="0"/>
              </a:rPr>
              <a:t>hp</a:t>
            </a:r>
            <a:r>
              <a:rPr lang="en-US" altLang="en-US" sz="3200">
                <a:solidFill>
                  <a:srgbClr val="FF0000"/>
                </a:solidFill>
                <a:cs typeface="Arial" panose="020B0604020202020204" pitchFamily="34" charset="0"/>
              </a:rPr>
              <a:t> </a:t>
            </a:r>
            <a:r>
              <a:rPr lang="en-US" altLang="en-US" sz="3200">
                <a:solidFill>
                  <a:srgbClr val="FF0000"/>
                </a:solidFill>
                <a:latin typeface="Times New Roman" panose="02020603050405020304" pitchFamily="18" charset="0"/>
                <a:cs typeface="Times New Roman" panose="02020603050405020304" pitchFamily="18" charset="0"/>
              </a:rPr>
              <a:t>= R.I</a:t>
            </a:r>
            <a:r>
              <a:rPr lang="en-US" altLang="en-US" sz="3200" baseline="30000">
                <a:solidFill>
                  <a:srgbClr val="FF0000"/>
                </a:solidFill>
                <a:latin typeface="Times New Roman" panose="02020603050405020304" pitchFamily="18" charset="0"/>
                <a:cs typeface="Times New Roman" panose="02020603050405020304" pitchFamily="18" charset="0"/>
              </a:rPr>
              <a:t>2</a:t>
            </a:r>
            <a:r>
              <a:rPr lang="en-US" altLang="en-US" sz="3200">
                <a:solidFill>
                  <a:srgbClr val="000000"/>
                </a:solidFill>
                <a:cs typeface="Arial" panose="020B0604020202020204" pitchFamily="34" charset="0"/>
              </a:rPr>
              <a:t>                </a:t>
            </a:r>
          </a:p>
        </p:txBody>
      </p:sp>
      <p:sp>
        <p:nvSpPr>
          <p:cNvPr id="7" name="Text Box 14"/>
          <p:cNvSpPr txBox="1">
            <a:spLocks noChangeArrowheads="1"/>
          </p:cNvSpPr>
          <p:nvPr/>
        </p:nvSpPr>
        <p:spPr bwMode="auto">
          <a:xfrm>
            <a:off x="2669177" y="3691323"/>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a:solidFill>
                  <a:srgbClr val="FF0000"/>
                </a:solidFill>
                <a:latin typeface="Times New Roman" panose="02020603050405020304" pitchFamily="18" charset="0"/>
                <a:cs typeface="Times New Roman" panose="02020603050405020304" pitchFamily="18" charset="0"/>
              </a:rPr>
              <a:t>(1)</a:t>
            </a:r>
            <a:r>
              <a:rPr lang="en-US" altLang="en-US" sz="3200">
                <a:solidFill>
                  <a:srgbClr val="000000"/>
                </a:solidFill>
                <a:latin typeface="Times New Roman" panose="02020603050405020304" pitchFamily="18" charset="0"/>
                <a:cs typeface="Times New Roman" panose="02020603050405020304" pitchFamily="18" charset="0"/>
              </a:rPr>
              <a:t>  </a:t>
            </a:r>
          </a:p>
        </p:txBody>
      </p:sp>
      <p:sp>
        <p:nvSpPr>
          <p:cNvPr id="8" name="Text Box 16"/>
          <p:cNvSpPr txBox="1">
            <a:spLocks noChangeArrowheads="1"/>
          </p:cNvSpPr>
          <p:nvPr/>
        </p:nvSpPr>
        <p:spPr bwMode="auto">
          <a:xfrm>
            <a:off x="4345577" y="3740308"/>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I = </a:t>
            </a:r>
            <a:r>
              <a:rPr lang="en-US" altLang="en-US" sz="3200" dirty="0">
                <a:solidFill>
                  <a:srgbClr val="FF0000"/>
                </a:solidFill>
                <a:latin typeface="VNI-Script" pitchFamily="2" charset="0"/>
                <a:cs typeface="Arial" panose="020B0604020202020204" pitchFamily="34" charset="0"/>
              </a:rPr>
              <a:t>P</a:t>
            </a:r>
            <a:r>
              <a:rPr lang="en-US" altLang="en-US" sz="3200" dirty="0">
                <a:solidFill>
                  <a:srgbClr val="FF0000"/>
                </a:solidFill>
                <a:cs typeface="Arial" panose="020B0604020202020204" pitchFamily="34" charset="0"/>
                <a:sym typeface="Symbol" panose="05050102010706020507" pitchFamily="18" charset="2"/>
              </a:rPr>
              <a:t> </a:t>
            </a:r>
            <a:r>
              <a:rPr lang="en-US" altLang="en-US" sz="32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U</a:t>
            </a:r>
            <a:r>
              <a:rPr lang="en-US" altLang="en-US" sz="3200" dirty="0">
                <a:solidFill>
                  <a:srgbClr val="000000"/>
                </a:solidFill>
                <a:cs typeface="Arial" panose="020B0604020202020204" pitchFamily="34" charset="0"/>
                <a:sym typeface="Symbol" panose="05050102010706020507" pitchFamily="18" charset="2"/>
              </a:rPr>
              <a:t>       </a:t>
            </a:r>
          </a:p>
        </p:txBody>
      </p:sp>
      <p:sp>
        <p:nvSpPr>
          <p:cNvPr id="10" name="Text Box 14"/>
          <p:cNvSpPr txBox="1">
            <a:spLocks noChangeArrowheads="1"/>
          </p:cNvSpPr>
          <p:nvPr/>
        </p:nvSpPr>
        <p:spPr bwMode="auto">
          <a:xfrm>
            <a:off x="4156165" y="4213043"/>
            <a:ext cx="990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dirty="0">
                <a:solidFill>
                  <a:srgbClr val="FF0000"/>
                </a:solidFill>
                <a:latin typeface="Times New Roman" panose="02020603050405020304" pitchFamily="18" charset="0"/>
                <a:cs typeface="Times New Roman" panose="02020603050405020304" pitchFamily="18" charset="0"/>
              </a:rPr>
              <a:t>(2)</a:t>
            </a:r>
            <a:r>
              <a:rPr lang="en-US" altLang="en-US" sz="3200" dirty="0">
                <a:solidFill>
                  <a:srgbClr val="000000"/>
                </a:solidFill>
                <a:latin typeface="Times New Roman" panose="02020603050405020304" pitchFamily="18" charset="0"/>
                <a:cs typeface="Times New Roman" panose="02020603050405020304" pitchFamily="18" charset="0"/>
              </a:rPr>
              <a:t>  </a:t>
            </a:r>
          </a:p>
        </p:txBody>
      </p:sp>
      <p:grpSp>
        <p:nvGrpSpPr>
          <p:cNvPr id="17" name="Group 16"/>
          <p:cNvGrpSpPr/>
          <p:nvPr/>
        </p:nvGrpSpPr>
        <p:grpSpPr>
          <a:xfrm>
            <a:off x="4343401" y="5250274"/>
            <a:ext cx="2362200" cy="1570038"/>
            <a:chOff x="4343401" y="5250274"/>
            <a:chExt cx="2362200" cy="1570038"/>
          </a:xfrm>
          <a:solidFill>
            <a:schemeClr val="bg2">
              <a:lumMod val="90000"/>
            </a:schemeClr>
          </a:solidFill>
        </p:grpSpPr>
        <p:sp>
          <p:nvSpPr>
            <p:cNvPr id="11" name="Rectangle 2"/>
            <p:cNvSpPr>
              <a:spLocks noChangeArrowheads="1"/>
            </p:cNvSpPr>
            <p:nvPr/>
          </p:nvSpPr>
          <p:spPr bwMode="auto">
            <a:xfrm>
              <a:off x="4343401" y="5250274"/>
              <a:ext cx="2362200" cy="157003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3200" dirty="0">
                <a:solidFill>
                  <a:srgbClr val="FF0000"/>
                </a:solidFill>
                <a:latin typeface="VNI-Script" pitchFamily="2" charset="0"/>
                <a:cs typeface="Arial" panose="020B0604020202020204" pitchFamily="34" charset="0"/>
              </a:endParaRPr>
            </a:p>
            <a:p>
              <a:r>
                <a:rPr lang="en-US" altLang="en-US" sz="3200" dirty="0">
                  <a:solidFill>
                    <a:srgbClr val="FF0000"/>
                  </a:solidFill>
                  <a:latin typeface="VNI-Script" pitchFamily="2" charset="0"/>
                  <a:cs typeface="Arial" panose="020B0604020202020204" pitchFamily="34" charset="0"/>
                </a:rPr>
                <a:t>P</a:t>
              </a:r>
              <a:r>
                <a:rPr lang="en-US" altLang="en-US" dirty="0">
                  <a:solidFill>
                    <a:srgbClr val="FF0000"/>
                  </a:solidFill>
                  <a:cs typeface="Arial" panose="020B0604020202020204" pitchFamily="34" charset="0"/>
                </a:rPr>
                <a:t> </a:t>
              </a:r>
              <a:r>
                <a:rPr lang="en-US" altLang="en-US" dirty="0" err="1">
                  <a:solidFill>
                    <a:srgbClr val="FF0000"/>
                  </a:solidFill>
                  <a:cs typeface="Arial" panose="020B0604020202020204" pitchFamily="34" charset="0"/>
                </a:rPr>
                <a:t>hp</a:t>
              </a:r>
              <a:r>
                <a:rPr lang="en-US" altLang="en-US" dirty="0">
                  <a:solidFill>
                    <a:srgbClr val="FF0000"/>
                  </a:solidFill>
                  <a:cs typeface="Arial" panose="020B0604020202020204" pitchFamily="34" charset="0"/>
                </a:rPr>
                <a:t> </a:t>
              </a:r>
              <a:r>
                <a:rPr lang="en-US" altLang="en-US" sz="3200" dirty="0">
                  <a:solidFill>
                    <a:srgbClr val="FF0000"/>
                  </a:solidFill>
                  <a:cs typeface="Arial" panose="020B0604020202020204" pitchFamily="34" charset="0"/>
                </a:rPr>
                <a:t>=</a:t>
              </a:r>
            </a:p>
            <a:p>
              <a:endParaRPr lang="en-US" altLang="en-US" sz="3200" dirty="0">
                <a:solidFill>
                  <a:srgbClr val="000000"/>
                </a:solidFill>
                <a:cs typeface="Arial" panose="020B0604020202020204" pitchFamily="34" charset="0"/>
              </a:endParaRPr>
            </a:p>
          </p:txBody>
        </p:sp>
        <p:grpSp>
          <p:nvGrpSpPr>
            <p:cNvPr id="12" name="Group 10"/>
            <p:cNvGrpSpPr>
              <a:grpSpLocks/>
            </p:cNvGrpSpPr>
            <p:nvPr/>
          </p:nvGrpSpPr>
          <p:grpSpPr bwMode="auto">
            <a:xfrm>
              <a:off x="5486401" y="5289239"/>
              <a:ext cx="1219200" cy="1488210"/>
              <a:chOff x="2592" y="3312"/>
              <a:chExt cx="864" cy="712"/>
            </a:xfrm>
            <a:grpFill/>
          </p:grpSpPr>
          <p:grpSp>
            <p:nvGrpSpPr>
              <p:cNvPr id="13" name="Group 6"/>
              <p:cNvGrpSpPr>
                <a:grpSpLocks/>
              </p:cNvGrpSpPr>
              <p:nvPr/>
            </p:nvGrpSpPr>
            <p:grpSpPr bwMode="auto">
              <a:xfrm>
                <a:off x="2592" y="3312"/>
                <a:ext cx="864" cy="712"/>
                <a:chOff x="8435" y="10355"/>
                <a:chExt cx="933" cy="1300"/>
              </a:xfrm>
              <a:grpFill/>
            </p:grpSpPr>
            <p:sp>
              <p:nvSpPr>
                <p:cNvPr id="15" name="Text Box 7"/>
                <p:cNvSpPr txBox="1">
                  <a:spLocks noChangeArrowheads="1"/>
                </p:cNvSpPr>
                <p:nvPr/>
              </p:nvSpPr>
              <p:spPr bwMode="auto">
                <a:xfrm>
                  <a:off x="8435" y="10355"/>
                  <a:ext cx="933" cy="7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dirty="0">
                      <a:solidFill>
                        <a:srgbClr val="FF0000"/>
                      </a:solidFill>
                      <a:latin typeface="Angsana New" pitchFamily="18" charset="-120"/>
                      <a:ea typeface="Angsana New" pitchFamily="18" charset="-120"/>
                      <a:cs typeface="Angsana New" pitchFamily="18" charset="-120"/>
                    </a:rPr>
                    <a:t>R</a:t>
                  </a:r>
                  <a:r>
                    <a:rPr lang="en-US" altLang="en-US" sz="3200" dirty="0">
                      <a:solidFill>
                        <a:srgbClr val="FF0000"/>
                      </a:solidFill>
                      <a:latin typeface="VNI-Script" pitchFamily="2" charset="0"/>
                      <a:cs typeface="Arial" panose="020B0604020202020204" pitchFamily="34" charset="0"/>
                    </a:rPr>
                    <a:t>P</a:t>
                  </a:r>
                  <a:r>
                    <a:rPr lang="en-US" altLang="en-US" sz="4000" b="1" dirty="0">
                      <a:solidFill>
                        <a:srgbClr val="FF3300"/>
                      </a:solidFill>
                      <a:ea typeface="Angsana New" pitchFamily="18" charset="-120"/>
                      <a:cs typeface="Angsana New" pitchFamily="18" charset="-120"/>
                    </a:rPr>
                    <a:t> </a:t>
                  </a:r>
                  <a:r>
                    <a:rPr lang="en-US" altLang="en-US" sz="2400" b="1" baseline="30000" dirty="0">
                      <a:solidFill>
                        <a:srgbClr val="FF3300"/>
                      </a:solidFill>
                      <a:ea typeface="Angsana New" pitchFamily="18" charset="-120"/>
                      <a:cs typeface="Angsana New" pitchFamily="18" charset="-120"/>
                    </a:rPr>
                    <a:t>2</a:t>
                  </a:r>
                  <a:endParaRPr lang="en-US" altLang="en-US" sz="2400" dirty="0">
                    <a:solidFill>
                      <a:srgbClr val="000000"/>
                    </a:solidFill>
                    <a:cs typeface="Arial" panose="020B0604020202020204" pitchFamily="34" charset="0"/>
                  </a:endParaRPr>
                </a:p>
              </p:txBody>
            </p:sp>
            <p:sp>
              <p:nvSpPr>
                <p:cNvPr id="16" name="Text Box 8"/>
                <p:cNvSpPr txBox="1">
                  <a:spLocks noChangeArrowheads="1"/>
                </p:cNvSpPr>
                <p:nvPr/>
              </p:nvSpPr>
              <p:spPr bwMode="auto">
                <a:xfrm>
                  <a:off x="8571" y="10893"/>
                  <a:ext cx="670" cy="7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solidFill>
                        <a:srgbClr val="FF3300"/>
                      </a:solidFill>
                      <a:latin typeface="Times New Roman" panose="02020603050405020304" pitchFamily="18" charset="0"/>
                      <a:ea typeface="Angsana New" pitchFamily="18" charset="-120"/>
                      <a:cs typeface="Angsana New" pitchFamily="18" charset="-120"/>
                    </a:rPr>
                    <a:t>U</a:t>
                  </a:r>
                  <a:r>
                    <a:rPr lang="en-US" altLang="en-US" sz="3200" baseline="30000" dirty="0">
                      <a:solidFill>
                        <a:srgbClr val="FF3300"/>
                      </a:solidFill>
                      <a:latin typeface="Times New Roman" panose="02020603050405020304" pitchFamily="18" charset="0"/>
                      <a:ea typeface="Angsana New" pitchFamily="18" charset="-120"/>
                      <a:cs typeface="Angsana New" pitchFamily="18" charset="-120"/>
                    </a:rPr>
                    <a:t>2</a:t>
                  </a:r>
                  <a:endParaRPr lang="en-US" altLang="en-US" sz="3200" dirty="0">
                    <a:solidFill>
                      <a:srgbClr val="000000"/>
                    </a:solidFill>
                    <a:latin typeface="Times New Roman" panose="02020603050405020304" pitchFamily="18" charset="0"/>
                    <a:cs typeface="Arial" panose="020B0604020202020204" pitchFamily="34" charset="0"/>
                  </a:endParaRPr>
                </a:p>
              </p:txBody>
            </p:sp>
          </p:grpSp>
          <p:sp>
            <p:nvSpPr>
              <p:cNvPr id="14" name="Line 9"/>
              <p:cNvSpPr>
                <a:spLocks noChangeShapeType="1"/>
              </p:cNvSpPr>
              <p:nvPr/>
            </p:nvSpPr>
            <p:spPr bwMode="auto">
              <a:xfrm>
                <a:off x="2640" y="3648"/>
                <a:ext cx="496" cy="0"/>
              </a:xfrm>
              <a:prstGeom prst="line">
                <a:avLst/>
              </a:prstGeom>
              <a:grpFill/>
              <a:ln w="9525">
                <a:solidFill>
                  <a:srgbClr val="000000"/>
                </a:solidFill>
                <a:round/>
                <a:headEnd/>
                <a:tailEnd/>
              </a:ln>
              <a:extLst/>
            </p:spPr>
            <p:txBody>
              <a:bodyPr/>
              <a:lstStyle/>
              <a:p>
                <a:endParaRPr lang="en-US"/>
              </a:p>
            </p:txBody>
          </p:sp>
        </p:grpSp>
      </p:grpSp>
      <p:sp>
        <p:nvSpPr>
          <p:cNvPr id="2" name="Rectangle 1"/>
          <p:cNvSpPr/>
          <p:nvPr/>
        </p:nvSpPr>
        <p:spPr>
          <a:xfrm>
            <a:off x="7840690" y="2768343"/>
            <a:ext cx="662361" cy="584775"/>
          </a:xfrm>
          <a:prstGeom prst="rect">
            <a:avLst/>
          </a:prstGeom>
        </p:spPr>
        <p:txBody>
          <a:bodyPr wrap="none">
            <a:spAutoFit/>
          </a:bodyPr>
          <a:lstStyle/>
          <a:p>
            <a:r>
              <a:rPr lang="en-US" altLang="en-US" sz="3200" dirty="0">
                <a:solidFill>
                  <a:srgbClr val="000000"/>
                </a:solidFill>
                <a:latin typeface="Times New Roman" panose="02020603050405020304" pitchFamily="18" charset="0"/>
                <a:cs typeface="Times New Roman" panose="02020603050405020304" pitchFamily="18" charset="0"/>
              </a:rPr>
              <a:t>(1)</a:t>
            </a:r>
            <a:endParaRPr lang="en-US" sz="3200" dirty="0"/>
          </a:p>
        </p:txBody>
      </p:sp>
      <p:sp>
        <p:nvSpPr>
          <p:cNvPr id="3" name="Rectangle 2"/>
          <p:cNvSpPr/>
          <p:nvPr/>
        </p:nvSpPr>
        <p:spPr>
          <a:xfrm>
            <a:off x="7878210" y="3223459"/>
            <a:ext cx="662361" cy="584775"/>
          </a:xfrm>
          <a:prstGeom prst="rect">
            <a:avLst/>
          </a:prstGeom>
        </p:spPr>
        <p:txBody>
          <a:bodyPr wrap="none">
            <a:spAutoFit/>
          </a:bodyPr>
          <a:lstStyle/>
          <a:p>
            <a:r>
              <a:rPr lang="en-US" altLang="en-US" sz="3200" dirty="0">
                <a:solidFill>
                  <a:srgbClr val="000000"/>
                </a:solidFill>
                <a:latin typeface="Times New Roman" panose="02020603050405020304" pitchFamily="18" charset="0"/>
                <a:cs typeface="Times New Roman" panose="02020603050405020304" pitchFamily="18" charset="0"/>
              </a:rPr>
              <a:t>(2)</a:t>
            </a:r>
            <a:endParaRPr lang="en-US" sz="3200" dirty="0"/>
          </a:p>
        </p:txBody>
      </p:sp>
      <p:sp>
        <p:nvSpPr>
          <p:cNvPr id="18" name="Rectangle 17"/>
          <p:cNvSpPr/>
          <p:nvPr/>
        </p:nvSpPr>
        <p:spPr>
          <a:xfrm>
            <a:off x="7755420" y="3718818"/>
            <a:ext cx="662361" cy="584775"/>
          </a:xfrm>
          <a:prstGeom prst="rect">
            <a:avLst/>
          </a:prstGeom>
        </p:spPr>
        <p:txBody>
          <a:bodyPr wrap="none">
            <a:spAutoFit/>
          </a:bodyPr>
          <a:lstStyle/>
          <a:p>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p>
        </p:txBody>
      </p:sp>
      <p:sp>
        <p:nvSpPr>
          <p:cNvPr id="19" name="Rectangle 18"/>
          <p:cNvSpPr/>
          <p:nvPr/>
        </p:nvSpPr>
        <p:spPr>
          <a:xfrm>
            <a:off x="2669177" y="4272673"/>
            <a:ext cx="662361" cy="584775"/>
          </a:xfrm>
          <a:prstGeom prst="rect">
            <a:avLst/>
          </a:prstGeom>
        </p:spPr>
        <p:txBody>
          <a:bodyPr wrap="none">
            <a:spAutoFit/>
          </a:bodyPr>
          <a:lstStyle/>
          <a:p>
            <a:r>
              <a:rPr lang="en-US" altLang="en-US" sz="3200"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p>
        </p:txBody>
      </p:sp>
    </p:spTree>
    <p:extLst>
      <p:ext uri="{BB962C8B-B14F-4D97-AF65-F5344CB8AC3E}">
        <p14:creationId xmlns:p14="http://schemas.microsoft.com/office/powerpoint/2010/main" val="133713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2" grpId="0"/>
      <p:bldP spid="3"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7"/>
          <p:cNvSpPr txBox="1">
            <a:spLocks noChangeArrowheads="1"/>
          </p:cNvSpPr>
          <p:nvPr/>
        </p:nvSpPr>
        <p:spPr bwMode="auto">
          <a:xfrm>
            <a:off x="2540000" y="286544"/>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2053" name="Line 32"/>
          <p:cNvSpPr>
            <a:spLocks noChangeShapeType="1"/>
          </p:cNvSpPr>
          <p:nvPr/>
        </p:nvSpPr>
        <p:spPr bwMode="auto">
          <a:xfrm>
            <a:off x="589280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2054" name="Text Box 4"/>
          <p:cNvSpPr txBox="1">
            <a:spLocks noChangeArrowheads="1"/>
          </p:cNvSpPr>
          <p:nvPr/>
        </p:nvSpPr>
        <p:spPr bwMode="auto">
          <a:xfrm>
            <a:off x="0" y="1227138"/>
            <a:ext cx="5892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I. SỰ HAO PHÍ TRÊN ĐƯỜNG DÂY TẢI ĐIỆN</a:t>
            </a:r>
          </a:p>
        </p:txBody>
      </p:sp>
      <p:sp>
        <p:nvSpPr>
          <p:cNvPr id="2055" name="Text Box 9"/>
          <p:cNvSpPr txBox="1">
            <a:spLocks noChangeArrowheads="1"/>
          </p:cNvSpPr>
          <p:nvPr/>
        </p:nvSpPr>
        <p:spPr bwMode="auto">
          <a:xfrm>
            <a:off x="0" y="1981201"/>
            <a:ext cx="589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1. Tính điện năng hao phí trên đường dây tải điện.</a:t>
            </a:r>
          </a:p>
        </p:txBody>
      </p:sp>
      <p:sp>
        <p:nvSpPr>
          <p:cNvPr id="2056" name="Text Box 12"/>
          <p:cNvSpPr txBox="1">
            <a:spLocks noChangeArrowheads="1"/>
          </p:cNvSpPr>
          <p:nvPr/>
        </p:nvSpPr>
        <p:spPr bwMode="auto">
          <a:xfrm>
            <a:off x="0" y="2819401"/>
            <a:ext cx="589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2057" name="Group 16"/>
          <p:cNvGrpSpPr>
            <a:grpSpLocks/>
          </p:cNvGrpSpPr>
          <p:nvPr/>
        </p:nvGrpSpPr>
        <p:grpSpPr bwMode="auto">
          <a:xfrm>
            <a:off x="203200" y="3314700"/>
            <a:ext cx="5080000" cy="1333500"/>
            <a:chOff x="1824" y="3603"/>
            <a:chExt cx="1945" cy="967"/>
          </a:xfrm>
        </p:grpSpPr>
        <p:graphicFrame>
          <p:nvGraphicFramePr>
            <p:cNvPr id="2050"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3075"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2"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2800" b="1" baseline="30000"/>
                <a:t>2</a:t>
              </a:r>
              <a:r>
                <a:rPr lang="en-US" sz="2800" b="1"/>
                <a:t> (3)</a:t>
              </a:r>
              <a:endParaRPr lang="en-US" sz="2800" b="1" baseline="30000">
                <a:latin typeface="VNI-Allegie" pitchFamily="2" charset="0"/>
              </a:endParaRPr>
            </a:p>
          </p:txBody>
        </p:sp>
        <p:sp>
          <p:nvSpPr>
            <p:cNvPr id="2063" name="Text Box 19"/>
            <p:cNvSpPr txBox="1">
              <a:spLocks noChangeArrowheads="1"/>
            </p:cNvSpPr>
            <p:nvPr/>
          </p:nvSpPr>
          <p:spPr bwMode="auto">
            <a:xfrm>
              <a:off x="1824" y="374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=&gt; </a:t>
              </a:r>
              <a:r>
                <a:rPr lang="en-US" sz="3200" b="1">
                  <a:latin typeface="VNI-Allegie" pitchFamily="2" charset="0"/>
                </a:rPr>
                <a:t>P </a:t>
              </a:r>
              <a:r>
                <a:rPr lang="en-US" sz="3200" b="1" baseline="-25000"/>
                <a:t>hp </a:t>
              </a:r>
              <a:r>
                <a:rPr lang="en-US" sz="3200" b="1"/>
                <a:t>=</a:t>
              </a:r>
            </a:p>
            <a:p>
              <a:pPr eaLnBrk="1" hangingPunct="1">
                <a:spcBef>
                  <a:spcPct val="50000"/>
                </a:spcBef>
              </a:pPr>
              <a:endParaRPr lang="en-US" sz="2400"/>
            </a:p>
          </p:txBody>
        </p:sp>
      </p:grpSp>
      <p:sp>
        <p:nvSpPr>
          <p:cNvPr id="16" name="Text Box 9"/>
          <p:cNvSpPr txBox="1">
            <a:spLocks noChangeArrowheads="1"/>
          </p:cNvSpPr>
          <p:nvPr/>
        </p:nvSpPr>
        <p:spPr bwMode="auto">
          <a:xfrm>
            <a:off x="0" y="4198939"/>
            <a:ext cx="589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2. Cách làm giảm hao phí.</a:t>
            </a:r>
          </a:p>
        </p:txBody>
      </p:sp>
      <p:sp>
        <p:nvSpPr>
          <p:cNvPr id="19" name="Text Box 9"/>
          <p:cNvSpPr txBox="1">
            <a:spLocks noChangeArrowheads="1"/>
          </p:cNvSpPr>
          <p:nvPr/>
        </p:nvSpPr>
        <p:spPr bwMode="auto">
          <a:xfrm>
            <a:off x="5892800" y="1447801"/>
            <a:ext cx="6096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latin typeface="Times New Roman" pitchFamily="18" charset="0"/>
                <a:cs typeface="Times New Roman" pitchFamily="18" charset="0"/>
              </a:rPr>
              <a:t>C1: Từ công thức (3) có thể suy ra khi truyền tải một công suất điện </a:t>
            </a:r>
            <a:r>
              <a:rPr lang="en-US" sz="2800" b="1">
                <a:latin typeface="VNI-Allegie" pitchFamily="2" charset="0"/>
              </a:rPr>
              <a:t>P </a:t>
            </a:r>
            <a:r>
              <a:rPr lang="en-US" sz="2800" b="1">
                <a:latin typeface="Times New Roman" pitchFamily="18" charset="0"/>
                <a:cs typeface="Times New Roman" pitchFamily="18" charset="0"/>
              </a:rPr>
              <a:t> xác định mà muốn giảm hao phí do tỏa nhiệt trên đường dây dẫn thì có thể có những cách nào ?</a:t>
            </a:r>
          </a:p>
        </p:txBody>
      </p:sp>
      <p:sp>
        <p:nvSpPr>
          <p:cNvPr id="23" name="Text Box 11"/>
          <p:cNvSpPr txBox="1">
            <a:spLocks noChangeArrowheads="1"/>
          </p:cNvSpPr>
          <p:nvPr/>
        </p:nvSpPr>
        <p:spPr bwMode="auto">
          <a:xfrm>
            <a:off x="5892800" y="4989514"/>
            <a:ext cx="6197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FF0066"/>
                </a:solidFill>
                <a:latin typeface="Times New Roman" pitchFamily="18" charset="0"/>
                <a:cs typeface="Times New Roman" pitchFamily="18" charset="0"/>
              </a:rPr>
              <a:t>Có hai cách giảm </a:t>
            </a:r>
            <a:r>
              <a:rPr lang="en-US" sz="2800" b="1">
                <a:solidFill>
                  <a:srgbClr val="FF0066"/>
                </a:solidFill>
                <a:latin typeface="VNI-Allegie" pitchFamily="2" charset="0"/>
              </a:rPr>
              <a:t>P </a:t>
            </a:r>
            <a:r>
              <a:rPr lang="en-US" sz="2800" b="1" baseline="-25000">
                <a:solidFill>
                  <a:srgbClr val="FF0066"/>
                </a:solidFill>
              </a:rPr>
              <a:t>hp : </a:t>
            </a:r>
            <a:r>
              <a:rPr lang="en-US" sz="2800" b="1">
                <a:solidFill>
                  <a:srgbClr val="FF0066"/>
                </a:solidFill>
                <a:latin typeface="Times New Roman" pitchFamily="18" charset="0"/>
                <a:cs typeface="Times New Roman" pitchFamily="18" charset="0"/>
              </a:rPr>
              <a:t>Giảm R hoặc tăng U</a:t>
            </a:r>
          </a:p>
        </p:txBody>
      </p:sp>
      <p:sp>
        <p:nvSpPr>
          <p:cNvPr id="24" name="Text Box 11"/>
          <p:cNvSpPr txBox="1">
            <a:spLocks noChangeArrowheads="1"/>
          </p:cNvSpPr>
          <p:nvPr/>
        </p:nvSpPr>
        <p:spPr bwMode="auto">
          <a:xfrm>
            <a:off x="5892800" y="4505326"/>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FF0066"/>
                </a:solidFill>
                <a:latin typeface="Times New Roman" pitchFamily="18" charset="0"/>
                <a:cs typeface="Times New Roman" pitchFamily="18" charset="0"/>
              </a:rPr>
              <a:t>Trả lời:</a:t>
            </a:r>
          </a:p>
        </p:txBody>
      </p:sp>
    </p:spTree>
    <p:extLst>
      <p:ext uri="{BB962C8B-B14F-4D97-AF65-F5344CB8AC3E}">
        <p14:creationId xmlns:p14="http://schemas.microsoft.com/office/powerpoint/2010/main" val="2156816845"/>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edge">
                                      <p:cBhvr>
                                        <p:cTn id="12" dur="1000"/>
                                        <p:tgtEl>
                                          <p:spTgt spid="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Box 7"/>
          <p:cNvSpPr txBox="1">
            <a:spLocks noChangeArrowheads="1"/>
          </p:cNvSpPr>
          <p:nvPr/>
        </p:nvSpPr>
        <p:spPr bwMode="auto">
          <a:xfrm>
            <a:off x="2540000" y="286544"/>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3077" name="Line 32"/>
          <p:cNvSpPr>
            <a:spLocks noChangeShapeType="1"/>
          </p:cNvSpPr>
          <p:nvPr/>
        </p:nvSpPr>
        <p:spPr bwMode="auto">
          <a:xfrm>
            <a:off x="589280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3078" name="Text Box 4"/>
          <p:cNvSpPr txBox="1">
            <a:spLocks noChangeArrowheads="1"/>
          </p:cNvSpPr>
          <p:nvPr/>
        </p:nvSpPr>
        <p:spPr bwMode="auto">
          <a:xfrm>
            <a:off x="407962" y="1227138"/>
            <a:ext cx="54848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I. SỰ HAO PHÍ TRÊN ĐƯỜNG DÂY TẢI ĐIỆN</a:t>
            </a:r>
          </a:p>
        </p:txBody>
      </p:sp>
      <p:sp>
        <p:nvSpPr>
          <p:cNvPr id="3079" name="Text Box 9"/>
          <p:cNvSpPr txBox="1">
            <a:spLocks noChangeArrowheads="1"/>
          </p:cNvSpPr>
          <p:nvPr/>
        </p:nvSpPr>
        <p:spPr bwMode="auto">
          <a:xfrm>
            <a:off x="407962" y="1981201"/>
            <a:ext cx="54848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1. </a:t>
            </a:r>
            <a:r>
              <a:rPr lang="en-US" sz="2400" b="1" dirty="0" err="1">
                <a:solidFill>
                  <a:srgbClr val="FF0066"/>
                </a:solidFill>
                <a:latin typeface="Times New Roman" pitchFamily="18" charset="0"/>
                <a:cs typeface="Times New Roman" pitchFamily="18" charset="0"/>
              </a:rPr>
              <a:t>Tính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năng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trên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đường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dây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tải</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a:t>
            </a:r>
          </a:p>
        </p:txBody>
      </p:sp>
      <p:sp>
        <p:nvSpPr>
          <p:cNvPr id="3080" name="Text Box 12"/>
          <p:cNvSpPr txBox="1">
            <a:spLocks noChangeArrowheads="1"/>
          </p:cNvSpPr>
          <p:nvPr/>
        </p:nvSpPr>
        <p:spPr bwMode="auto">
          <a:xfrm>
            <a:off x="407962" y="2819401"/>
            <a:ext cx="54848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phí</a:t>
            </a:r>
            <a:r>
              <a:rPr lang="en-US" sz="2400" b="1" dirty="0">
                <a:latin typeface="Times New Roman" pitchFamily="18" charset="0"/>
                <a:cs typeface="Times New Roman" pitchFamily="18" charset="0"/>
              </a:rPr>
              <a:t> do </a:t>
            </a:r>
            <a:r>
              <a:rPr lang="en-US" sz="2400" b="1" dirty="0" err="1">
                <a:latin typeface="Times New Roman" pitchFamily="18" charset="0"/>
                <a:cs typeface="Times New Roman" pitchFamily="18" charset="0"/>
              </a:rPr>
              <a:t>tỏa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nhiệt</a:t>
            </a:r>
            <a:r>
              <a:rPr lang="en-US" sz="2400" b="1" dirty="0">
                <a:latin typeface="Times New Roman" pitchFamily="18" charset="0"/>
                <a:cs typeface="Times New Roman" pitchFamily="18" charset="0"/>
              </a:rPr>
              <a:t>:</a:t>
            </a:r>
          </a:p>
        </p:txBody>
      </p:sp>
      <p:grpSp>
        <p:nvGrpSpPr>
          <p:cNvPr id="3081" name="Group 16"/>
          <p:cNvGrpSpPr>
            <a:grpSpLocks/>
          </p:cNvGrpSpPr>
          <p:nvPr/>
        </p:nvGrpSpPr>
        <p:grpSpPr bwMode="auto">
          <a:xfrm>
            <a:off x="548640" y="3314700"/>
            <a:ext cx="4734560" cy="1333500"/>
            <a:chOff x="1824" y="3603"/>
            <a:chExt cx="1945" cy="967"/>
          </a:xfrm>
        </p:grpSpPr>
        <p:graphicFrame>
          <p:nvGraphicFramePr>
            <p:cNvPr id="3074"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4099"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6"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2800" b="1" baseline="30000"/>
                <a:t>2</a:t>
              </a:r>
              <a:r>
                <a:rPr lang="en-US" sz="2800" b="1"/>
                <a:t> (3)</a:t>
              </a:r>
              <a:endParaRPr lang="en-US" sz="2800" b="1" baseline="30000">
                <a:latin typeface="VNI-Allegie" pitchFamily="2" charset="0"/>
              </a:endParaRPr>
            </a:p>
          </p:txBody>
        </p:sp>
        <p:sp>
          <p:nvSpPr>
            <p:cNvPr id="3087" name="Text Box 19"/>
            <p:cNvSpPr txBox="1">
              <a:spLocks noChangeArrowheads="1"/>
            </p:cNvSpPr>
            <p:nvPr/>
          </p:nvSpPr>
          <p:spPr bwMode="auto">
            <a:xfrm>
              <a:off x="1824" y="374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dirty="0"/>
                <a:t>=&gt; </a:t>
              </a:r>
              <a:r>
                <a:rPr lang="en-US" sz="3200" b="1" dirty="0">
                  <a:latin typeface="VNI-Allegie" pitchFamily="2" charset="0"/>
                </a:rPr>
                <a:t>P </a:t>
              </a:r>
              <a:r>
                <a:rPr lang="en-US" sz="3200" b="1" baseline="-25000" dirty="0" err="1"/>
                <a:t>hp</a:t>
              </a:r>
              <a:r>
                <a:rPr lang="en-US" sz="3200" b="1" baseline="-25000" dirty="0"/>
                <a:t> </a:t>
              </a:r>
              <a:r>
                <a:rPr lang="en-US" sz="3200" b="1" dirty="0"/>
                <a:t>=</a:t>
              </a:r>
            </a:p>
            <a:p>
              <a:pPr eaLnBrk="1" hangingPunct="1">
                <a:spcBef>
                  <a:spcPct val="50000"/>
                </a:spcBef>
              </a:pPr>
              <a:endParaRPr lang="en-US" sz="2400" dirty="0"/>
            </a:p>
          </p:txBody>
        </p:sp>
      </p:grpSp>
      <p:sp>
        <p:nvSpPr>
          <p:cNvPr id="3082" name="Text Box 9"/>
          <p:cNvSpPr txBox="1">
            <a:spLocks noChangeArrowheads="1"/>
          </p:cNvSpPr>
          <p:nvPr/>
        </p:nvSpPr>
        <p:spPr bwMode="auto">
          <a:xfrm>
            <a:off x="548640" y="4198939"/>
            <a:ext cx="534416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2. </a:t>
            </a:r>
            <a:r>
              <a:rPr lang="en-US" sz="2400" b="1" dirty="0" err="1">
                <a:solidFill>
                  <a:srgbClr val="FF0066"/>
                </a:solidFill>
                <a:latin typeface="Times New Roman" pitchFamily="18" charset="0"/>
                <a:cs typeface="Times New Roman" pitchFamily="18" charset="0"/>
              </a:rPr>
              <a:t>Cách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làm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giảm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a:t>
            </a:r>
          </a:p>
        </p:txBody>
      </p:sp>
      <p:sp>
        <p:nvSpPr>
          <p:cNvPr id="19" name="Text Box 9"/>
          <p:cNvSpPr txBox="1">
            <a:spLocks noChangeArrowheads="1"/>
          </p:cNvSpPr>
          <p:nvPr/>
        </p:nvSpPr>
        <p:spPr bwMode="auto">
          <a:xfrm>
            <a:off x="5892800" y="1371600"/>
            <a:ext cx="6096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C2: Muốn giảm điện trở của dây dẫn thì phải dùng dây dẫn có kích thước như thế nào ? Giảm công suất hao phí bằng cách giảm điện trở của dây tải điện thì có gì bất lợi ?</a:t>
            </a:r>
          </a:p>
        </p:txBody>
      </p:sp>
      <p:sp>
        <p:nvSpPr>
          <p:cNvPr id="23" name="Text Box 11"/>
          <p:cNvSpPr txBox="1">
            <a:spLocks noChangeArrowheads="1"/>
          </p:cNvSpPr>
          <p:nvPr/>
        </p:nvSpPr>
        <p:spPr bwMode="auto">
          <a:xfrm>
            <a:off x="5892800" y="3962401"/>
            <a:ext cx="6197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buFontTx/>
              <a:buChar char="-"/>
            </a:pPr>
            <a:r>
              <a:rPr lang="en-US" sz="2800" b="1">
                <a:solidFill>
                  <a:srgbClr val="FF0066"/>
                </a:solidFill>
                <a:latin typeface="Times New Roman" pitchFamily="18" charset="0"/>
                <a:cs typeface="Times New Roman" pitchFamily="18" charset="0"/>
              </a:rPr>
              <a:t> Muốn làm giảm điện trở của dây dẫn cần tăng S (tiết diện của dây).</a:t>
            </a:r>
          </a:p>
          <a:p>
            <a:pPr algn="just" eaLnBrk="1" hangingPunct="1">
              <a:spcBef>
                <a:spcPct val="50000"/>
              </a:spcBef>
            </a:pPr>
            <a:r>
              <a:rPr lang="en-US" sz="2800" b="1">
                <a:solidFill>
                  <a:srgbClr val="FF0066"/>
                </a:solidFill>
                <a:latin typeface="Times New Roman" pitchFamily="18" charset="0"/>
                <a:cs typeface="Times New Roman" pitchFamily="18" charset="0"/>
              </a:rPr>
              <a:t>=&gt; Bất lợi: Dây dẫn có khối lượng lớn, nặng...=&gt; tốn kém.</a:t>
            </a:r>
          </a:p>
        </p:txBody>
      </p:sp>
      <p:sp>
        <p:nvSpPr>
          <p:cNvPr id="24" name="Text Box 11"/>
          <p:cNvSpPr txBox="1">
            <a:spLocks noChangeArrowheads="1"/>
          </p:cNvSpPr>
          <p:nvPr/>
        </p:nvSpPr>
        <p:spPr bwMode="auto">
          <a:xfrm>
            <a:off x="5892800" y="3581401"/>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FF0066"/>
                </a:solidFill>
                <a:latin typeface="Times New Roman" pitchFamily="18" charset="0"/>
                <a:cs typeface="Times New Roman" pitchFamily="18" charset="0"/>
              </a:rPr>
              <a:t>Trả lời:</a:t>
            </a:r>
          </a:p>
        </p:txBody>
      </p:sp>
    </p:spTree>
    <p:extLst>
      <p:ext uri="{BB962C8B-B14F-4D97-AF65-F5344CB8AC3E}">
        <p14:creationId xmlns:p14="http://schemas.microsoft.com/office/powerpoint/2010/main" val="2572814349"/>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Box 7"/>
          <p:cNvSpPr txBox="1">
            <a:spLocks noChangeArrowheads="1"/>
          </p:cNvSpPr>
          <p:nvPr/>
        </p:nvSpPr>
        <p:spPr bwMode="auto">
          <a:xfrm>
            <a:off x="2743200" y="286544"/>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4101" name="Line 32"/>
          <p:cNvSpPr>
            <a:spLocks noChangeShapeType="1"/>
          </p:cNvSpPr>
          <p:nvPr/>
        </p:nvSpPr>
        <p:spPr bwMode="auto">
          <a:xfrm>
            <a:off x="589280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4102" name="Text Box 4"/>
          <p:cNvSpPr txBox="1">
            <a:spLocks noChangeArrowheads="1"/>
          </p:cNvSpPr>
          <p:nvPr/>
        </p:nvSpPr>
        <p:spPr bwMode="auto">
          <a:xfrm>
            <a:off x="0" y="1227138"/>
            <a:ext cx="5892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I. SỰ HAO PHÍ TRÊN ĐƯỜNG DÂY TẢI ĐIỆN</a:t>
            </a:r>
          </a:p>
        </p:txBody>
      </p:sp>
      <p:sp>
        <p:nvSpPr>
          <p:cNvPr id="4103" name="Text Box 9"/>
          <p:cNvSpPr txBox="1">
            <a:spLocks noChangeArrowheads="1"/>
          </p:cNvSpPr>
          <p:nvPr/>
        </p:nvSpPr>
        <p:spPr bwMode="auto">
          <a:xfrm>
            <a:off x="0" y="1981201"/>
            <a:ext cx="589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1. Tính điện năng hao phí trên đường dây tải điện.</a:t>
            </a:r>
          </a:p>
        </p:txBody>
      </p:sp>
      <p:sp>
        <p:nvSpPr>
          <p:cNvPr id="4104" name="Text Box 12"/>
          <p:cNvSpPr txBox="1">
            <a:spLocks noChangeArrowheads="1"/>
          </p:cNvSpPr>
          <p:nvPr/>
        </p:nvSpPr>
        <p:spPr bwMode="auto">
          <a:xfrm>
            <a:off x="0" y="2819401"/>
            <a:ext cx="589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4105" name="Group 16"/>
          <p:cNvGrpSpPr>
            <a:grpSpLocks/>
          </p:cNvGrpSpPr>
          <p:nvPr/>
        </p:nvGrpSpPr>
        <p:grpSpPr bwMode="auto">
          <a:xfrm>
            <a:off x="203200" y="3314700"/>
            <a:ext cx="5080000" cy="1333500"/>
            <a:chOff x="1824" y="3603"/>
            <a:chExt cx="1945" cy="967"/>
          </a:xfrm>
        </p:grpSpPr>
        <p:graphicFrame>
          <p:nvGraphicFramePr>
            <p:cNvPr id="4098"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5123"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0"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2800" b="1" baseline="30000"/>
                <a:t>2</a:t>
              </a:r>
              <a:r>
                <a:rPr lang="en-US" sz="2800" b="1"/>
                <a:t> (3)</a:t>
              </a:r>
              <a:endParaRPr lang="en-US" sz="2800" b="1" baseline="30000">
                <a:latin typeface="VNI-Allegie" pitchFamily="2" charset="0"/>
              </a:endParaRPr>
            </a:p>
          </p:txBody>
        </p:sp>
        <p:sp>
          <p:nvSpPr>
            <p:cNvPr id="4111" name="Text Box 19"/>
            <p:cNvSpPr txBox="1">
              <a:spLocks noChangeArrowheads="1"/>
            </p:cNvSpPr>
            <p:nvPr/>
          </p:nvSpPr>
          <p:spPr bwMode="auto">
            <a:xfrm>
              <a:off x="1824" y="374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=&gt; </a:t>
              </a:r>
              <a:r>
                <a:rPr lang="en-US" sz="3200" b="1">
                  <a:latin typeface="VNI-Allegie" pitchFamily="2" charset="0"/>
                </a:rPr>
                <a:t>P </a:t>
              </a:r>
              <a:r>
                <a:rPr lang="en-US" sz="3200" b="1" baseline="-25000"/>
                <a:t>hp </a:t>
              </a:r>
              <a:r>
                <a:rPr lang="en-US" sz="3200" b="1"/>
                <a:t>=</a:t>
              </a:r>
            </a:p>
            <a:p>
              <a:pPr eaLnBrk="1" hangingPunct="1">
                <a:spcBef>
                  <a:spcPct val="50000"/>
                </a:spcBef>
              </a:pPr>
              <a:endParaRPr lang="en-US" sz="2400"/>
            </a:p>
          </p:txBody>
        </p:sp>
      </p:grpSp>
      <p:sp>
        <p:nvSpPr>
          <p:cNvPr id="4106" name="Text Box 9"/>
          <p:cNvSpPr txBox="1">
            <a:spLocks noChangeArrowheads="1"/>
          </p:cNvSpPr>
          <p:nvPr/>
        </p:nvSpPr>
        <p:spPr bwMode="auto">
          <a:xfrm>
            <a:off x="0" y="4198939"/>
            <a:ext cx="589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2. Cách làm giảm hao phí.</a:t>
            </a:r>
          </a:p>
        </p:txBody>
      </p:sp>
      <p:sp>
        <p:nvSpPr>
          <p:cNvPr id="19" name="Text Box 9"/>
          <p:cNvSpPr txBox="1">
            <a:spLocks noChangeArrowheads="1"/>
          </p:cNvSpPr>
          <p:nvPr/>
        </p:nvSpPr>
        <p:spPr bwMode="auto">
          <a:xfrm>
            <a:off x="5892800" y="1371600"/>
            <a:ext cx="609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latin typeface="Times New Roman" pitchFamily="18" charset="0"/>
                <a:cs typeface="Times New Roman" pitchFamily="18" charset="0"/>
              </a:rPr>
              <a:t>C3: Nếu tăng hiệu điện thế ở hai đầu dây dẫn thì có lợi gì? Muốn vậy, chúng ta phải giải quyết vấn đề gì ?</a:t>
            </a:r>
          </a:p>
        </p:txBody>
      </p:sp>
      <p:sp>
        <p:nvSpPr>
          <p:cNvPr id="23" name="Text Box 11"/>
          <p:cNvSpPr txBox="1">
            <a:spLocks noChangeArrowheads="1"/>
          </p:cNvSpPr>
          <p:nvPr/>
        </p:nvSpPr>
        <p:spPr bwMode="auto">
          <a:xfrm>
            <a:off x="5892800" y="3962400"/>
            <a:ext cx="6197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buFontTx/>
              <a:buChar char="-"/>
            </a:pPr>
            <a:r>
              <a:rPr lang="en-US" sz="2800" b="1">
                <a:solidFill>
                  <a:srgbClr val="FF0066"/>
                </a:solidFill>
                <a:latin typeface="Times New Roman" pitchFamily="18" charset="0"/>
                <a:cs typeface="Times New Roman" pitchFamily="18" charset="0"/>
              </a:rPr>
              <a:t> Tăng U, công suất hao phí sẽ giảm rất nhiều (tỉ lệ nghịch với U</a:t>
            </a:r>
            <a:r>
              <a:rPr lang="en-US" sz="2800" b="1" baseline="30000">
                <a:solidFill>
                  <a:srgbClr val="FF0066"/>
                </a:solidFill>
                <a:latin typeface="Times New Roman" pitchFamily="18" charset="0"/>
                <a:cs typeface="Times New Roman" pitchFamily="18" charset="0"/>
              </a:rPr>
              <a:t>2</a:t>
            </a:r>
            <a:r>
              <a:rPr lang="en-US" sz="2800" b="1">
                <a:solidFill>
                  <a:srgbClr val="FF0066"/>
                </a:solidFill>
                <a:latin typeface="Times New Roman" pitchFamily="18" charset="0"/>
                <a:cs typeface="Times New Roman" pitchFamily="18" charset="0"/>
              </a:rPr>
              <a:t>). </a:t>
            </a:r>
          </a:p>
          <a:p>
            <a:pPr algn="just" eaLnBrk="1" hangingPunct="1">
              <a:spcBef>
                <a:spcPct val="50000"/>
              </a:spcBef>
            </a:pPr>
            <a:r>
              <a:rPr lang="en-US" sz="2800" b="1">
                <a:solidFill>
                  <a:srgbClr val="FF0066"/>
                </a:solidFill>
                <a:latin typeface="Times New Roman" pitchFamily="18" charset="0"/>
                <a:cs typeface="Times New Roman" pitchFamily="18" charset="0"/>
              </a:rPr>
              <a:t>=&gt; Cần chế tạo máy tăng hiệu điện thế (máy biến áp).</a:t>
            </a:r>
          </a:p>
        </p:txBody>
      </p:sp>
      <p:sp>
        <p:nvSpPr>
          <p:cNvPr id="24" name="Text Box 11"/>
          <p:cNvSpPr txBox="1">
            <a:spLocks noChangeArrowheads="1"/>
          </p:cNvSpPr>
          <p:nvPr/>
        </p:nvSpPr>
        <p:spPr bwMode="auto">
          <a:xfrm>
            <a:off x="5994400" y="3352801"/>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FF0066"/>
                </a:solidFill>
                <a:latin typeface="Times New Roman" pitchFamily="18" charset="0"/>
                <a:cs typeface="Times New Roman" pitchFamily="18" charset="0"/>
              </a:rPr>
              <a:t>Trả lời:</a:t>
            </a:r>
          </a:p>
        </p:txBody>
      </p:sp>
    </p:spTree>
    <p:extLst>
      <p:ext uri="{BB962C8B-B14F-4D97-AF65-F5344CB8AC3E}">
        <p14:creationId xmlns:p14="http://schemas.microsoft.com/office/powerpoint/2010/main" val="2842725494"/>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7"/>
          <p:cNvSpPr txBox="1">
            <a:spLocks noChangeArrowheads="1"/>
          </p:cNvSpPr>
          <p:nvPr/>
        </p:nvSpPr>
        <p:spPr bwMode="auto">
          <a:xfrm>
            <a:off x="2743200" y="117232"/>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5125" name="Line 32"/>
          <p:cNvSpPr>
            <a:spLocks noChangeShapeType="1"/>
          </p:cNvSpPr>
          <p:nvPr/>
        </p:nvSpPr>
        <p:spPr bwMode="auto">
          <a:xfrm>
            <a:off x="589280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5126" name="Text Box 4"/>
          <p:cNvSpPr txBox="1">
            <a:spLocks noChangeArrowheads="1"/>
          </p:cNvSpPr>
          <p:nvPr/>
        </p:nvSpPr>
        <p:spPr bwMode="auto">
          <a:xfrm>
            <a:off x="0" y="1227138"/>
            <a:ext cx="5892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I. SỰ HAO PHÍ TRÊN ĐƯỜNG DÂY TẢI ĐIỆN</a:t>
            </a:r>
          </a:p>
        </p:txBody>
      </p:sp>
      <p:sp>
        <p:nvSpPr>
          <p:cNvPr id="5127" name="Text Box 9"/>
          <p:cNvSpPr txBox="1">
            <a:spLocks noChangeArrowheads="1"/>
          </p:cNvSpPr>
          <p:nvPr/>
        </p:nvSpPr>
        <p:spPr bwMode="auto">
          <a:xfrm>
            <a:off x="0" y="1981201"/>
            <a:ext cx="589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1. Tính điện năng hao phí trên đường dây tải điện.</a:t>
            </a:r>
          </a:p>
        </p:txBody>
      </p:sp>
      <p:sp>
        <p:nvSpPr>
          <p:cNvPr id="5128" name="Text Box 12"/>
          <p:cNvSpPr txBox="1">
            <a:spLocks noChangeArrowheads="1"/>
          </p:cNvSpPr>
          <p:nvPr/>
        </p:nvSpPr>
        <p:spPr bwMode="auto">
          <a:xfrm>
            <a:off x="0" y="2819401"/>
            <a:ext cx="589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5129" name="Group 16"/>
          <p:cNvGrpSpPr>
            <a:grpSpLocks/>
          </p:cNvGrpSpPr>
          <p:nvPr/>
        </p:nvGrpSpPr>
        <p:grpSpPr bwMode="auto">
          <a:xfrm>
            <a:off x="203200" y="3314700"/>
            <a:ext cx="5080000" cy="1333500"/>
            <a:chOff x="1824" y="3603"/>
            <a:chExt cx="1945" cy="967"/>
          </a:xfrm>
        </p:grpSpPr>
        <p:graphicFrame>
          <p:nvGraphicFramePr>
            <p:cNvPr id="5122"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6147"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4"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2800" b="1" baseline="30000"/>
                <a:t>2</a:t>
              </a:r>
              <a:r>
                <a:rPr lang="en-US" sz="2800" b="1"/>
                <a:t> (3)</a:t>
              </a:r>
              <a:endParaRPr lang="en-US" sz="2800" b="1" baseline="30000">
                <a:latin typeface="VNI-Allegie" pitchFamily="2" charset="0"/>
              </a:endParaRPr>
            </a:p>
          </p:txBody>
        </p:sp>
        <p:sp>
          <p:nvSpPr>
            <p:cNvPr id="5135" name="Text Box 19"/>
            <p:cNvSpPr txBox="1">
              <a:spLocks noChangeArrowheads="1"/>
            </p:cNvSpPr>
            <p:nvPr/>
          </p:nvSpPr>
          <p:spPr bwMode="auto">
            <a:xfrm>
              <a:off x="1824" y="374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=&gt; </a:t>
              </a:r>
              <a:r>
                <a:rPr lang="en-US" sz="3200" b="1">
                  <a:latin typeface="VNI-Allegie" pitchFamily="2" charset="0"/>
                </a:rPr>
                <a:t>P </a:t>
              </a:r>
              <a:r>
                <a:rPr lang="en-US" sz="3200" b="1" baseline="-25000"/>
                <a:t>hp </a:t>
              </a:r>
              <a:r>
                <a:rPr lang="en-US" sz="3200" b="1"/>
                <a:t>=</a:t>
              </a:r>
            </a:p>
            <a:p>
              <a:pPr eaLnBrk="1" hangingPunct="1">
                <a:spcBef>
                  <a:spcPct val="50000"/>
                </a:spcBef>
              </a:pPr>
              <a:endParaRPr lang="en-US" sz="2400"/>
            </a:p>
          </p:txBody>
        </p:sp>
      </p:grpSp>
      <p:sp>
        <p:nvSpPr>
          <p:cNvPr id="5130" name="Text Box 9"/>
          <p:cNvSpPr txBox="1">
            <a:spLocks noChangeArrowheads="1"/>
          </p:cNvSpPr>
          <p:nvPr/>
        </p:nvSpPr>
        <p:spPr bwMode="auto">
          <a:xfrm>
            <a:off x="0" y="4198939"/>
            <a:ext cx="589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2. Cách làm giảm hao phí.</a:t>
            </a:r>
          </a:p>
        </p:txBody>
      </p:sp>
      <p:sp>
        <p:nvSpPr>
          <p:cNvPr id="19" name="Text Box 9"/>
          <p:cNvSpPr txBox="1">
            <a:spLocks noChangeArrowheads="1"/>
          </p:cNvSpPr>
          <p:nvPr/>
        </p:nvSpPr>
        <p:spPr bwMode="auto">
          <a:xfrm>
            <a:off x="5892800" y="1676400"/>
            <a:ext cx="629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latin typeface="Times New Roman" pitchFamily="18" charset="0"/>
                <a:cs typeface="Times New Roman" pitchFamily="18" charset="0"/>
              </a:rPr>
              <a:t>Vậy để làm giảm hao phí điện năng do tỏa nhiệt trên đường dây tải điện thì tốt nhất là làm như thế nào ?</a:t>
            </a:r>
          </a:p>
        </p:txBody>
      </p:sp>
      <p:sp>
        <p:nvSpPr>
          <p:cNvPr id="17" name="Text Box 9"/>
          <p:cNvSpPr txBox="1">
            <a:spLocks noChangeArrowheads="1"/>
          </p:cNvSpPr>
          <p:nvPr/>
        </p:nvSpPr>
        <p:spPr bwMode="auto">
          <a:xfrm>
            <a:off x="5892800" y="4144964"/>
            <a:ext cx="629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Để làm giảm hao phí điện năng do tỏa nhiệt trên đường dây tải điện thì tốt nhất là tăng hiệu điện thế đặt vào hai đầu đường dây.</a:t>
            </a:r>
          </a:p>
        </p:txBody>
      </p:sp>
      <p:sp>
        <p:nvSpPr>
          <p:cNvPr id="15" name="Text Box 11"/>
          <p:cNvSpPr txBox="1">
            <a:spLocks noChangeArrowheads="1"/>
          </p:cNvSpPr>
          <p:nvPr/>
        </p:nvSpPr>
        <p:spPr bwMode="auto">
          <a:xfrm>
            <a:off x="5994400" y="3514726"/>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FF0066"/>
                </a:solidFill>
                <a:latin typeface="Times New Roman" pitchFamily="18" charset="0"/>
                <a:cs typeface="Times New Roman" pitchFamily="18" charset="0"/>
              </a:rPr>
              <a:t>Trả lời:</a:t>
            </a:r>
          </a:p>
        </p:txBody>
      </p:sp>
    </p:spTree>
    <p:extLst>
      <p:ext uri="{BB962C8B-B14F-4D97-AF65-F5344CB8AC3E}">
        <p14:creationId xmlns:p14="http://schemas.microsoft.com/office/powerpoint/2010/main" val="4162628377"/>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randombar(horizontal)">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7"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7"/>
          <p:cNvSpPr txBox="1">
            <a:spLocks noChangeArrowheads="1"/>
          </p:cNvSpPr>
          <p:nvPr/>
        </p:nvSpPr>
        <p:spPr bwMode="auto">
          <a:xfrm>
            <a:off x="2682226" y="291234"/>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6149" name="Line 32"/>
          <p:cNvSpPr>
            <a:spLocks noChangeShapeType="1"/>
          </p:cNvSpPr>
          <p:nvPr/>
        </p:nvSpPr>
        <p:spPr bwMode="auto">
          <a:xfrm>
            <a:off x="6553996"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6150" name="Text Box 4"/>
          <p:cNvSpPr txBox="1">
            <a:spLocks noChangeArrowheads="1"/>
          </p:cNvSpPr>
          <p:nvPr/>
        </p:nvSpPr>
        <p:spPr bwMode="auto">
          <a:xfrm>
            <a:off x="661196" y="1227138"/>
            <a:ext cx="5892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I. SỰ HAO PHÍ TRÊN ĐƯỜNG DÂY TẢI ĐIỆN</a:t>
            </a:r>
          </a:p>
        </p:txBody>
      </p:sp>
      <p:sp>
        <p:nvSpPr>
          <p:cNvPr id="6151" name="Text Box 9"/>
          <p:cNvSpPr txBox="1">
            <a:spLocks noChangeArrowheads="1"/>
          </p:cNvSpPr>
          <p:nvPr/>
        </p:nvSpPr>
        <p:spPr bwMode="auto">
          <a:xfrm>
            <a:off x="661196" y="1981201"/>
            <a:ext cx="589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1. Tính điện năng hao phí trên đường dây tải điện.</a:t>
            </a:r>
          </a:p>
        </p:txBody>
      </p:sp>
      <p:sp>
        <p:nvSpPr>
          <p:cNvPr id="6152" name="Text Box 12"/>
          <p:cNvSpPr txBox="1">
            <a:spLocks noChangeArrowheads="1"/>
          </p:cNvSpPr>
          <p:nvPr/>
        </p:nvSpPr>
        <p:spPr bwMode="auto">
          <a:xfrm>
            <a:off x="661196" y="2819401"/>
            <a:ext cx="589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6153" name="Group 16"/>
          <p:cNvGrpSpPr>
            <a:grpSpLocks/>
          </p:cNvGrpSpPr>
          <p:nvPr/>
        </p:nvGrpSpPr>
        <p:grpSpPr bwMode="auto">
          <a:xfrm>
            <a:off x="864396" y="3314700"/>
            <a:ext cx="5080000" cy="1333500"/>
            <a:chOff x="1824" y="3603"/>
            <a:chExt cx="1945" cy="967"/>
          </a:xfrm>
        </p:grpSpPr>
        <p:graphicFrame>
          <p:nvGraphicFramePr>
            <p:cNvPr id="6146"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7171"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6"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3600" b="1" baseline="30000">
                  <a:latin typeface="VNI-Allegie" pitchFamily="2" charset="0"/>
                </a:rPr>
                <a:t>2</a:t>
              </a:r>
              <a:r>
                <a:rPr lang="en-US" sz="2800" b="1"/>
                <a:t> (3)</a:t>
              </a:r>
              <a:endParaRPr lang="en-US" sz="2800" b="1" baseline="30000">
                <a:latin typeface="VNI-Allegie" pitchFamily="2" charset="0"/>
              </a:endParaRPr>
            </a:p>
          </p:txBody>
        </p:sp>
        <p:sp>
          <p:nvSpPr>
            <p:cNvPr id="6157" name="Text Box 19"/>
            <p:cNvSpPr txBox="1">
              <a:spLocks noChangeArrowheads="1"/>
            </p:cNvSpPr>
            <p:nvPr/>
          </p:nvSpPr>
          <p:spPr bwMode="auto">
            <a:xfrm>
              <a:off x="1824" y="374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=&gt; </a:t>
              </a:r>
              <a:r>
                <a:rPr lang="en-US" sz="3200" b="1">
                  <a:latin typeface="VNI-Allegie" pitchFamily="2" charset="0"/>
                </a:rPr>
                <a:t>P </a:t>
              </a:r>
              <a:r>
                <a:rPr lang="en-US" sz="3200" b="1" baseline="-25000"/>
                <a:t>hp </a:t>
              </a:r>
              <a:r>
                <a:rPr lang="en-US" sz="3200" b="1"/>
                <a:t>=</a:t>
              </a:r>
            </a:p>
            <a:p>
              <a:pPr eaLnBrk="1" hangingPunct="1">
                <a:spcBef>
                  <a:spcPct val="50000"/>
                </a:spcBef>
              </a:pPr>
              <a:endParaRPr lang="en-US" sz="2400"/>
            </a:p>
          </p:txBody>
        </p:sp>
      </p:grpSp>
      <p:sp>
        <p:nvSpPr>
          <p:cNvPr id="6154" name="Text Box 9"/>
          <p:cNvSpPr txBox="1">
            <a:spLocks noChangeArrowheads="1"/>
          </p:cNvSpPr>
          <p:nvPr/>
        </p:nvSpPr>
        <p:spPr bwMode="auto">
          <a:xfrm>
            <a:off x="661196" y="4198939"/>
            <a:ext cx="589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solidFill>
                  <a:srgbClr val="FF0066"/>
                </a:solidFill>
                <a:latin typeface="Times New Roman" pitchFamily="18" charset="0"/>
                <a:cs typeface="Times New Roman" pitchFamily="18" charset="0"/>
              </a:rPr>
              <a:t>2. Cách làm giảm hao phí.</a:t>
            </a:r>
          </a:p>
        </p:txBody>
      </p:sp>
      <p:sp>
        <p:nvSpPr>
          <p:cNvPr id="6155" name="Text Box 9"/>
          <p:cNvSpPr txBox="1">
            <a:spLocks noChangeArrowheads="1"/>
          </p:cNvSpPr>
          <p:nvPr/>
        </p:nvSpPr>
        <p:spPr bwMode="auto">
          <a:xfrm>
            <a:off x="661196" y="4648200"/>
            <a:ext cx="589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Kết luận: Để làm giảm hao phí điện năng do tỏa nhiệt trên đường dây tải điện thì tốt nhất là tăng hiệu điện thế đặt vào hai đầu đường dây.</a:t>
            </a:r>
          </a:p>
        </p:txBody>
      </p:sp>
    </p:spTree>
    <p:extLst>
      <p:ext uri="{BB962C8B-B14F-4D97-AF65-F5344CB8AC3E}">
        <p14:creationId xmlns:p14="http://schemas.microsoft.com/office/powerpoint/2010/main" val="3388131197"/>
      </p:ext>
    </p:extLst>
  </p:cSld>
  <p:clrMapOvr>
    <a:masterClrMapping/>
  </p:clrMapOvr>
  <p:transition spd="med">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Box 7"/>
          <p:cNvSpPr txBox="1">
            <a:spLocks noChangeArrowheads="1"/>
          </p:cNvSpPr>
          <p:nvPr/>
        </p:nvSpPr>
        <p:spPr bwMode="auto">
          <a:xfrm>
            <a:off x="2556623" y="277167"/>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solidFill>
                  <a:srgbClr val="FF0000"/>
                </a:solidFill>
                <a:latin typeface="Times New Roman" pitchFamily="18" charset="0"/>
                <a:cs typeface="Times New Roman" pitchFamily="18" charset="0"/>
              </a:rPr>
              <a:t>TRUYỀN TẢI ĐIỆN NĂNG ĐI XA</a:t>
            </a:r>
          </a:p>
        </p:txBody>
      </p:sp>
      <p:sp>
        <p:nvSpPr>
          <p:cNvPr id="7173" name="Line 32"/>
          <p:cNvSpPr>
            <a:spLocks noChangeShapeType="1"/>
          </p:cNvSpPr>
          <p:nvPr/>
        </p:nvSpPr>
        <p:spPr bwMode="auto">
          <a:xfrm>
            <a:off x="6121012"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7174" name="Text Box 4"/>
          <p:cNvSpPr txBox="1">
            <a:spLocks noChangeArrowheads="1"/>
          </p:cNvSpPr>
          <p:nvPr/>
        </p:nvSpPr>
        <p:spPr bwMode="auto">
          <a:xfrm>
            <a:off x="309489" y="1227139"/>
            <a:ext cx="55833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200" b="1" dirty="0">
                <a:solidFill>
                  <a:srgbClr val="FF0066"/>
                </a:solidFill>
                <a:latin typeface="Times New Roman" pitchFamily="18" charset="0"/>
                <a:cs typeface="Times New Roman" pitchFamily="18" charset="0"/>
              </a:rPr>
              <a:t>I. SỰ HAO PHÍ TRÊN ĐƯỜNG DÂY TẢI ĐIỆN</a:t>
            </a:r>
          </a:p>
        </p:txBody>
      </p:sp>
      <p:sp>
        <p:nvSpPr>
          <p:cNvPr id="7175" name="Text Box 9"/>
          <p:cNvSpPr txBox="1">
            <a:spLocks noChangeArrowheads="1"/>
          </p:cNvSpPr>
          <p:nvPr/>
        </p:nvSpPr>
        <p:spPr bwMode="auto">
          <a:xfrm>
            <a:off x="407962" y="1828801"/>
            <a:ext cx="54848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1. </a:t>
            </a:r>
            <a:r>
              <a:rPr lang="en-US" sz="2400" b="1" dirty="0" err="1">
                <a:solidFill>
                  <a:srgbClr val="FF0066"/>
                </a:solidFill>
                <a:latin typeface="Times New Roman" pitchFamily="18" charset="0"/>
                <a:cs typeface="Times New Roman" pitchFamily="18" charset="0"/>
              </a:rPr>
              <a:t>Tính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năng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trên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đường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dây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tải</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a:t>
            </a:r>
          </a:p>
        </p:txBody>
      </p:sp>
      <p:sp>
        <p:nvSpPr>
          <p:cNvPr id="7176" name="Text Box 12"/>
          <p:cNvSpPr txBox="1">
            <a:spLocks noChangeArrowheads="1"/>
          </p:cNvSpPr>
          <p:nvPr/>
        </p:nvSpPr>
        <p:spPr bwMode="auto">
          <a:xfrm>
            <a:off x="506436" y="2649429"/>
            <a:ext cx="56536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7177" name="Group 16"/>
          <p:cNvGrpSpPr>
            <a:grpSpLocks/>
          </p:cNvGrpSpPr>
          <p:nvPr/>
        </p:nvGrpSpPr>
        <p:grpSpPr bwMode="auto">
          <a:xfrm>
            <a:off x="1284051" y="3129276"/>
            <a:ext cx="4476668" cy="1292130"/>
            <a:chOff x="2055" y="3603"/>
            <a:chExt cx="1714" cy="937"/>
          </a:xfrm>
        </p:grpSpPr>
        <p:graphicFrame>
          <p:nvGraphicFramePr>
            <p:cNvPr id="7170"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8195"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4"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3600" b="1" baseline="30000">
                  <a:latin typeface="VNI-Allegie" pitchFamily="2" charset="0"/>
                </a:rPr>
                <a:t>2</a:t>
              </a:r>
              <a:r>
                <a:rPr lang="en-US" sz="2800" b="1"/>
                <a:t> (3)</a:t>
              </a:r>
              <a:endParaRPr lang="en-US" sz="2800" b="1" baseline="30000">
                <a:latin typeface="VNI-Allegie" pitchFamily="2" charset="0"/>
              </a:endParaRPr>
            </a:p>
          </p:txBody>
        </p:sp>
        <p:sp>
          <p:nvSpPr>
            <p:cNvPr id="7185" name="Text Box 19"/>
            <p:cNvSpPr txBox="1">
              <a:spLocks noChangeArrowheads="1"/>
            </p:cNvSpPr>
            <p:nvPr/>
          </p:nvSpPr>
          <p:spPr bwMode="auto">
            <a:xfrm>
              <a:off x="2055" y="371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dirty="0"/>
                <a:t>=&gt; </a:t>
              </a:r>
              <a:r>
                <a:rPr lang="en-US" sz="3200" b="1" dirty="0">
                  <a:latin typeface="VNI-Allegie" pitchFamily="2" charset="0"/>
                </a:rPr>
                <a:t>P </a:t>
              </a:r>
              <a:r>
                <a:rPr lang="en-US" sz="3200" b="1" baseline="-25000" dirty="0" err="1"/>
                <a:t>hp</a:t>
              </a:r>
              <a:r>
                <a:rPr lang="en-US" sz="3200" b="1" baseline="-25000" dirty="0"/>
                <a:t> </a:t>
              </a:r>
              <a:r>
                <a:rPr lang="en-US" sz="3200" b="1" dirty="0"/>
                <a:t>=</a:t>
              </a:r>
            </a:p>
            <a:p>
              <a:pPr eaLnBrk="1" hangingPunct="1">
                <a:spcBef>
                  <a:spcPct val="50000"/>
                </a:spcBef>
              </a:pPr>
              <a:endParaRPr lang="en-US" sz="2400" dirty="0"/>
            </a:p>
          </p:txBody>
        </p:sp>
      </p:grpSp>
      <p:sp>
        <p:nvSpPr>
          <p:cNvPr id="7178" name="Text Box 9"/>
          <p:cNvSpPr txBox="1">
            <a:spLocks noChangeArrowheads="1"/>
          </p:cNvSpPr>
          <p:nvPr/>
        </p:nvSpPr>
        <p:spPr bwMode="auto">
          <a:xfrm>
            <a:off x="506436" y="3924418"/>
            <a:ext cx="589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2. </a:t>
            </a:r>
            <a:r>
              <a:rPr lang="en-US" sz="2400" b="1" dirty="0" err="1">
                <a:solidFill>
                  <a:srgbClr val="FF0066"/>
                </a:solidFill>
                <a:latin typeface="Times New Roman" pitchFamily="18" charset="0"/>
                <a:cs typeface="Times New Roman" pitchFamily="18" charset="0"/>
              </a:rPr>
              <a:t>Cách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làm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giảm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a:t>
            </a:r>
          </a:p>
        </p:txBody>
      </p:sp>
      <p:sp>
        <p:nvSpPr>
          <p:cNvPr id="7179" name="Text Box 9"/>
          <p:cNvSpPr txBox="1">
            <a:spLocks noChangeArrowheads="1"/>
          </p:cNvSpPr>
          <p:nvPr/>
        </p:nvSpPr>
        <p:spPr bwMode="auto">
          <a:xfrm>
            <a:off x="506436" y="4521368"/>
            <a:ext cx="53863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err="1">
                <a:latin typeface="Times New Roman" pitchFamily="18" charset="0"/>
                <a:cs typeface="Times New Roman" pitchFamily="18" charset="0"/>
              </a:rPr>
              <a:t>Kết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giảm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năng</a:t>
            </a:r>
            <a:r>
              <a:rPr lang="en-US" sz="2400" b="1" dirty="0">
                <a:latin typeface="Times New Roman" pitchFamily="18" charset="0"/>
                <a:cs typeface="Times New Roman" pitchFamily="18" charset="0"/>
              </a:rPr>
              <a:t> do </a:t>
            </a:r>
            <a:r>
              <a:rPr lang="en-US" sz="2400" b="1" dirty="0" err="1">
                <a:latin typeface="Times New Roman" pitchFamily="18" charset="0"/>
                <a:cs typeface="Times New Roman" pitchFamily="18" charset="0"/>
              </a:rPr>
              <a:t>tỏa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tốt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tăng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thế</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đặt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dây</a:t>
            </a:r>
            <a:r>
              <a:rPr lang="en-US" sz="2400" b="1" dirty="0">
                <a:latin typeface="Times New Roman" pitchFamily="18" charset="0"/>
                <a:cs typeface="Times New Roman" pitchFamily="18" charset="0"/>
              </a:rPr>
              <a:t>.</a:t>
            </a:r>
          </a:p>
        </p:txBody>
      </p:sp>
      <p:sp>
        <p:nvSpPr>
          <p:cNvPr id="14" name="Text Box 4"/>
          <p:cNvSpPr txBox="1">
            <a:spLocks noChangeArrowheads="1"/>
          </p:cNvSpPr>
          <p:nvPr/>
        </p:nvSpPr>
        <p:spPr bwMode="auto">
          <a:xfrm>
            <a:off x="481428" y="6029504"/>
            <a:ext cx="589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II. VẬN DỤNG.</a:t>
            </a:r>
          </a:p>
        </p:txBody>
      </p:sp>
      <p:sp>
        <p:nvSpPr>
          <p:cNvPr id="18" name="Text Box 3"/>
          <p:cNvSpPr txBox="1">
            <a:spLocks noChangeArrowheads="1"/>
          </p:cNvSpPr>
          <p:nvPr/>
        </p:nvSpPr>
        <p:spPr bwMode="auto">
          <a:xfrm>
            <a:off x="6133514" y="1524001"/>
            <a:ext cx="586622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u="sng" dirty="0">
                <a:latin typeface="Times New Roman" pitchFamily="18" charset="0"/>
                <a:cs typeface="Times New Roman" pitchFamily="18" charset="0"/>
              </a:rPr>
              <a:t>C4</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suất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P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dây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dẫn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so </a:t>
            </a:r>
            <a:r>
              <a:rPr lang="en-US" sz="2800" b="1" dirty="0" err="1">
                <a:latin typeface="Times New Roman" pitchFamily="18" charset="0"/>
                <a:cs typeface="Times New Roman" pitchFamily="18" charset="0"/>
              </a:rPr>
              <a:t>sánh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suất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500.000V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100.000V</a:t>
            </a:r>
          </a:p>
        </p:txBody>
      </p:sp>
      <p:sp>
        <p:nvSpPr>
          <p:cNvPr id="19" name="Text Box 4"/>
          <p:cNvSpPr txBox="1">
            <a:spLocks noChangeArrowheads="1"/>
          </p:cNvSpPr>
          <p:nvPr/>
        </p:nvSpPr>
        <p:spPr bwMode="auto">
          <a:xfrm>
            <a:off x="6133514" y="5029200"/>
            <a:ext cx="58662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err="1">
                <a:solidFill>
                  <a:srgbClr val="FF0066"/>
                </a:solidFill>
                <a:latin typeface="Times New Roman" pitchFamily="18" charset="0"/>
                <a:cs typeface="Times New Roman" pitchFamily="18" charset="0"/>
              </a:rPr>
              <a:t>Hiệu</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thế</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tăng</a:t>
            </a:r>
            <a:r>
              <a:rPr lang="en-US" sz="2400" b="1" dirty="0">
                <a:solidFill>
                  <a:srgbClr val="FF0066"/>
                </a:solidFill>
                <a:latin typeface="Times New Roman" pitchFamily="18" charset="0"/>
                <a:cs typeface="Times New Roman" pitchFamily="18" charset="0"/>
              </a:rPr>
              <a:t> 5 </a:t>
            </a:r>
            <a:r>
              <a:rPr lang="en-US" sz="2400" b="1" dirty="0" err="1">
                <a:solidFill>
                  <a:srgbClr val="FF0066"/>
                </a:solidFill>
                <a:latin typeface="Times New Roman" pitchFamily="18" charset="0"/>
                <a:cs typeface="Times New Roman" pitchFamily="18" charset="0"/>
              </a:rPr>
              <a:t>lần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vậy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công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suất</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giảm</a:t>
            </a:r>
            <a:r>
              <a:rPr lang="en-US" sz="2400" b="1" dirty="0">
                <a:solidFill>
                  <a:srgbClr val="FF0066"/>
                </a:solidFill>
                <a:latin typeface="Times New Roman" pitchFamily="18" charset="0"/>
                <a:cs typeface="Times New Roman" pitchFamily="18" charset="0"/>
              </a:rPr>
              <a:t> 5</a:t>
            </a:r>
            <a:r>
              <a:rPr lang="en-US" sz="2400" b="1" baseline="30000" dirty="0">
                <a:solidFill>
                  <a:srgbClr val="FF0066"/>
                </a:solidFill>
                <a:latin typeface="Times New Roman" pitchFamily="18" charset="0"/>
                <a:cs typeface="Times New Roman" pitchFamily="18" charset="0"/>
              </a:rPr>
              <a:t>2</a:t>
            </a:r>
            <a:r>
              <a:rPr lang="en-US" sz="2400" b="1" dirty="0">
                <a:solidFill>
                  <a:srgbClr val="FF0066"/>
                </a:solidFill>
                <a:latin typeface="Times New Roman" pitchFamily="18" charset="0"/>
                <a:cs typeface="Times New Roman" pitchFamily="18" charset="0"/>
              </a:rPr>
              <a:t> = 25  </a:t>
            </a:r>
            <a:r>
              <a:rPr lang="en-US" sz="2400" b="1" dirty="0" err="1">
                <a:solidFill>
                  <a:srgbClr val="FF0066"/>
                </a:solidFill>
                <a:latin typeface="Times New Roman" pitchFamily="18" charset="0"/>
                <a:cs typeface="Times New Roman" pitchFamily="18" charset="0"/>
              </a:rPr>
              <a:t>lần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vì</a:t>
            </a:r>
            <a:r>
              <a:rPr lang="en-US" sz="2400" b="1" dirty="0">
                <a:solidFill>
                  <a:srgbClr val="FF0066"/>
                </a:solidFill>
                <a:latin typeface="Times New Roman" pitchFamily="18" charset="0"/>
                <a:cs typeface="Times New Roman" pitchFamily="18" charset="0"/>
              </a:rPr>
              <a:t> P </a:t>
            </a:r>
            <a:r>
              <a:rPr lang="en-US" sz="2400" b="1" baseline="-25000" dirty="0" err="1">
                <a:solidFill>
                  <a:srgbClr val="FF0066"/>
                </a:solidFill>
                <a:latin typeface="Times New Roman" pitchFamily="18" charset="0"/>
                <a:cs typeface="Times New Roman" pitchFamily="18" charset="0"/>
              </a:rPr>
              <a:t>hp</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tỉ</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lệ</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nghịch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với</a:t>
            </a:r>
            <a:r>
              <a:rPr lang="en-US" sz="2400" b="1" dirty="0">
                <a:solidFill>
                  <a:srgbClr val="FF0066"/>
                </a:solidFill>
                <a:latin typeface="Times New Roman" pitchFamily="18" charset="0"/>
                <a:cs typeface="Times New Roman" pitchFamily="18" charset="0"/>
              </a:rPr>
              <a:t> U</a:t>
            </a:r>
            <a:r>
              <a:rPr lang="en-US" sz="2400" b="1" baseline="30000" dirty="0">
                <a:solidFill>
                  <a:srgbClr val="FF0066"/>
                </a:solidFill>
                <a:latin typeface="Times New Roman" pitchFamily="18" charset="0"/>
                <a:cs typeface="Times New Roman" pitchFamily="18" charset="0"/>
              </a:rPr>
              <a:t>2</a:t>
            </a:r>
            <a:r>
              <a:rPr lang="en-US" sz="2400" b="1" dirty="0">
                <a:solidFill>
                  <a:srgbClr val="FF0066"/>
                </a:solidFill>
                <a:latin typeface="Times New Roman" pitchFamily="18" charset="0"/>
                <a:cs typeface="Times New Roman" pitchFamily="18" charset="0"/>
              </a:rPr>
              <a:t>)</a:t>
            </a:r>
            <a:endParaRPr lang="en-US" sz="2400" b="1" baseline="30000" dirty="0">
              <a:solidFill>
                <a:srgbClr val="FF0066"/>
              </a:solidFill>
              <a:latin typeface="Times New Roman" pitchFamily="18" charset="0"/>
              <a:cs typeface="Times New Roman" pitchFamily="18" charset="0"/>
            </a:endParaRPr>
          </a:p>
        </p:txBody>
      </p:sp>
      <p:sp>
        <p:nvSpPr>
          <p:cNvPr id="20" name="Text Box 11"/>
          <p:cNvSpPr txBox="1">
            <a:spLocks noChangeArrowheads="1"/>
          </p:cNvSpPr>
          <p:nvPr/>
        </p:nvSpPr>
        <p:spPr bwMode="auto">
          <a:xfrm>
            <a:off x="6374228" y="4429126"/>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dirty="0" err="1">
                <a:solidFill>
                  <a:srgbClr val="0070C0"/>
                </a:solidFill>
                <a:latin typeface="Times New Roman" pitchFamily="18" charset="0"/>
                <a:cs typeface="Times New Roman" pitchFamily="18" charset="0"/>
              </a:rPr>
              <a:t>Trả</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lời</a:t>
            </a:r>
            <a:r>
              <a:rPr lang="en-US" sz="2800" b="1"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1919618647"/>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animEffect transition="in" filter="randombar(horizontal)">
                                      <p:cBhvr>
                                        <p:cTn id="13" dur="500"/>
                                        <p:tgtEl>
                                          <p:spTgt spid="1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randombar(horizontal)">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a:spLocks noChangeArrowheads="1"/>
          </p:cNvSpPr>
          <p:nvPr/>
        </p:nvSpPr>
        <p:spPr bwMode="auto">
          <a:xfrm>
            <a:off x="0" y="76201"/>
            <a:ext cx="3860800" cy="523875"/>
          </a:xfrm>
          <a:prstGeom prst="rect">
            <a:avLst/>
          </a:prstGeom>
          <a:noFill/>
          <a:ln w="76200" cmpd="tri">
            <a:solidFill>
              <a:srgbClr val="66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t>Tiết 40 – Bài 36: </a:t>
            </a:r>
          </a:p>
        </p:txBody>
      </p:sp>
      <p:sp>
        <p:nvSpPr>
          <p:cNvPr id="8196" name="TextBox 7"/>
          <p:cNvSpPr txBox="1">
            <a:spLocks noChangeArrowheads="1"/>
          </p:cNvSpPr>
          <p:nvPr/>
        </p:nvSpPr>
        <p:spPr bwMode="auto">
          <a:xfrm>
            <a:off x="2743200" y="609601"/>
            <a:ext cx="965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a:solidFill>
                  <a:srgbClr val="FF0000"/>
                </a:solidFill>
                <a:latin typeface="Times New Roman" pitchFamily="18" charset="0"/>
                <a:cs typeface="Times New Roman" pitchFamily="18" charset="0"/>
              </a:rPr>
              <a:t>TRUYỀN TẢI ĐIỆN NĂNG ĐI XA</a:t>
            </a:r>
          </a:p>
        </p:txBody>
      </p:sp>
      <p:sp>
        <p:nvSpPr>
          <p:cNvPr id="23" name="Text Box 3"/>
          <p:cNvSpPr txBox="1">
            <a:spLocks noChangeArrowheads="1"/>
          </p:cNvSpPr>
          <p:nvPr/>
        </p:nvSpPr>
        <p:spPr bwMode="auto">
          <a:xfrm>
            <a:off x="6317956" y="1447801"/>
            <a:ext cx="556924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u="sng" dirty="0">
                <a:latin typeface="Times New Roman" pitchFamily="18" charset="0"/>
                <a:cs typeface="Times New Roman" pitchFamily="18" charset="0"/>
              </a:rPr>
              <a:t>C5</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ở </a:t>
            </a:r>
            <a:r>
              <a:rPr lang="en-US" sz="2800" b="1" dirty="0" err="1">
                <a:latin typeface="Times New Roman" pitchFamily="18" charset="0"/>
                <a:cs typeface="Times New Roman" pitchFamily="18" charset="0"/>
              </a:rPr>
              <a:t>đầu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phải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xây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dựng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dây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cao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vừa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tốn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kém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vừa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nguy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hiểm</a:t>
            </a:r>
            <a:r>
              <a:rPr lang="en-US" sz="2800" b="1" dirty="0">
                <a:latin typeface="Times New Roman" pitchFamily="18" charset="0"/>
                <a:cs typeface="Times New Roman" pitchFamily="18" charset="0"/>
              </a:rPr>
              <a:t>?)</a:t>
            </a:r>
          </a:p>
        </p:txBody>
      </p:sp>
      <p:sp>
        <p:nvSpPr>
          <p:cNvPr id="24" name="Text Box 4"/>
          <p:cNvSpPr txBox="1">
            <a:spLocks noChangeArrowheads="1"/>
          </p:cNvSpPr>
          <p:nvPr/>
        </p:nvSpPr>
        <p:spPr bwMode="auto">
          <a:xfrm>
            <a:off x="6197600" y="4076700"/>
            <a:ext cx="580214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err="1">
                <a:solidFill>
                  <a:srgbClr val="FF0066"/>
                </a:solidFill>
                <a:latin typeface="Times New Roman" pitchFamily="18" charset="0"/>
                <a:cs typeface="Times New Roman" pitchFamily="18" charset="0"/>
              </a:rPr>
              <a:t>Bắt</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buộc</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phải</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dùng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máy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biến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thế</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để</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giảm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công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suất</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tiết</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kiệm</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bớt</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khó</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khăn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vì</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dây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dẫn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quá</a:t>
            </a:r>
            <a:r>
              <a:rPr lang="en-US" sz="2400" b="1" dirty="0">
                <a:solidFill>
                  <a:srgbClr val="FF0066"/>
                </a:solidFill>
                <a:latin typeface="Times New Roman" pitchFamily="18" charset="0"/>
                <a:cs typeface="Times New Roman" pitchFamily="18" charset="0"/>
              </a:rPr>
              <a:t> to, </a:t>
            </a:r>
            <a:r>
              <a:rPr lang="en-US" sz="2400" b="1" dirty="0" err="1">
                <a:solidFill>
                  <a:srgbClr val="FF0066"/>
                </a:solidFill>
                <a:latin typeface="Times New Roman" pitchFamily="18" charset="0"/>
                <a:cs typeface="Times New Roman" pitchFamily="18" charset="0"/>
              </a:rPr>
              <a:t>nặng</a:t>
            </a:r>
            <a:r>
              <a:rPr lang="en-US" sz="2400" b="1" dirty="0">
                <a:solidFill>
                  <a:srgbClr val="FF0066"/>
                </a:solidFill>
                <a:latin typeface="Times New Roman" pitchFamily="18" charset="0"/>
                <a:cs typeface="Times New Roman" pitchFamily="18" charset="0"/>
              </a:rPr>
              <a:t>.</a:t>
            </a:r>
          </a:p>
        </p:txBody>
      </p:sp>
      <p:sp>
        <p:nvSpPr>
          <p:cNvPr id="18" name="Text Box 11"/>
          <p:cNvSpPr txBox="1">
            <a:spLocks noChangeArrowheads="1"/>
          </p:cNvSpPr>
          <p:nvPr/>
        </p:nvSpPr>
        <p:spPr bwMode="auto">
          <a:xfrm>
            <a:off x="6197600" y="3275079"/>
            <a:ext cx="619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800" b="1">
                <a:solidFill>
                  <a:srgbClr val="0070C0"/>
                </a:solidFill>
                <a:latin typeface="Times New Roman" pitchFamily="18" charset="0"/>
                <a:cs typeface="Times New Roman" pitchFamily="18" charset="0"/>
              </a:rPr>
              <a:t>Trả lời:</a:t>
            </a:r>
          </a:p>
        </p:txBody>
      </p:sp>
      <p:sp>
        <p:nvSpPr>
          <p:cNvPr id="19" name="Line 32"/>
          <p:cNvSpPr>
            <a:spLocks noChangeShapeType="1"/>
          </p:cNvSpPr>
          <p:nvPr/>
        </p:nvSpPr>
        <p:spPr bwMode="auto">
          <a:xfrm>
            <a:off x="6064740" y="1295400"/>
            <a:ext cx="0" cy="5562600"/>
          </a:xfrm>
          <a:prstGeom prst="line">
            <a:avLst/>
          </a:prstGeom>
          <a:noFill/>
          <a:ln w="38100">
            <a:solidFill>
              <a:srgbClr val="339933"/>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20" name="Text Box 4"/>
          <p:cNvSpPr txBox="1">
            <a:spLocks noChangeArrowheads="1"/>
          </p:cNvSpPr>
          <p:nvPr/>
        </p:nvSpPr>
        <p:spPr bwMode="auto">
          <a:xfrm>
            <a:off x="253217" y="1227139"/>
            <a:ext cx="55833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200" b="1" dirty="0">
                <a:solidFill>
                  <a:srgbClr val="FF0066"/>
                </a:solidFill>
                <a:latin typeface="Times New Roman" pitchFamily="18" charset="0"/>
                <a:cs typeface="Times New Roman" pitchFamily="18" charset="0"/>
              </a:rPr>
              <a:t>I. SỰ HAO PHÍ TRÊN ĐƯỜNG DÂY TẢI ĐIỆN</a:t>
            </a:r>
          </a:p>
        </p:txBody>
      </p:sp>
      <p:sp>
        <p:nvSpPr>
          <p:cNvPr id="21" name="Text Box 9"/>
          <p:cNvSpPr txBox="1">
            <a:spLocks noChangeArrowheads="1"/>
          </p:cNvSpPr>
          <p:nvPr/>
        </p:nvSpPr>
        <p:spPr bwMode="auto">
          <a:xfrm>
            <a:off x="351690" y="1828801"/>
            <a:ext cx="54848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1. </a:t>
            </a:r>
            <a:r>
              <a:rPr lang="en-US" sz="2400" b="1" dirty="0" err="1">
                <a:solidFill>
                  <a:srgbClr val="FF0066"/>
                </a:solidFill>
                <a:latin typeface="Times New Roman" pitchFamily="18" charset="0"/>
                <a:cs typeface="Times New Roman" pitchFamily="18" charset="0"/>
              </a:rPr>
              <a:t>Tính</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năng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hao</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phí</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trên</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đường</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dây</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tải</a:t>
            </a:r>
            <a:r>
              <a:rPr lang="en-US" sz="2400" b="1" dirty="0">
                <a:solidFill>
                  <a:srgbClr val="FF0066"/>
                </a:solidFill>
                <a:latin typeface="Times New Roman" pitchFamily="18" charset="0"/>
                <a:cs typeface="Times New Roman" pitchFamily="18" charset="0"/>
              </a:rPr>
              <a:t> </a:t>
            </a:r>
            <a:r>
              <a:rPr lang="en-US" sz="2400" b="1" dirty="0" err="1">
                <a:solidFill>
                  <a:srgbClr val="FF0066"/>
                </a:solidFill>
                <a:latin typeface="Times New Roman" pitchFamily="18" charset="0"/>
                <a:cs typeface="Times New Roman" pitchFamily="18" charset="0"/>
              </a:rPr>
              <a:t>điện</a:t>
            </a:r>
            <a:r>
              <a:rPr lang="en-US" sz="2400" b="1" dirty="0">
                <a:solidFill>
                  <a:srgbClr val="FF0066"/>
                </a:solidFill>
                <a:latin typeface="Times New Roman" pitchFamily="18" charset="0"/>
                <a:cs typeface="Times New Roman" pitchFamily="18" charset="0"/>
              </a:rPr>
              <a:t>.</a:t>
            </a:r>
          </a:p>
        </p:txBody>
      </p:sp>
      <p:sp>
        <p:nvSpPr>
          <p:cNvPr id="22" name="Text Box 12"/>
          <p:cNvSpPr txBox="1">
            <a:spLocks noChangeArrowheads="1"/>
          </p:cNvSpPr>
          <p:nvPr/>
        </p:nvSpPr>
        <p:spPr bwMode="auto">
          <a:xfrm>
            <a:off x="450164" y="2649429"/>
            <a:ext cx="56536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a:latin typeface="Times New Roman" pitchFamily="18" charset="0"/>
                <a:cs typeface="Times New Roman" pitchFamily="18" charset="0"/>
              </a:rPr>
              <a:t>Công suất hao phí do tỏa nhiệt:</a:t>
            </a:r>
          </a:p>
        </p:txBody>
      </p:sp>
      <p:grpSp>
        <p:nvGrpSpPr>
          <p:cNvPr id="25" name="Group 16"/>
          <p:cNvGrpSpPr>
            <a:grpSpLocks/>
          </p:cNvGrpSpPr>
          <p:nvPr/>
        </p:nvGrpSpPr>
        <p:grpSpPr bwMode="auto">
          <a:xfrm>
            <a:off x="1227779" y="3129276"/>
            <a:ext cx="4476668" cy="1292130"/>
            <a:chOff x="2055" y="3603"/>
            <a:chExt cx="1714" cy="937"/>
          </a:xfrm>
        </p:grpSpPr>
        <p:graphicFrame>
          <p:nvGraphicFramePr>
            <p:cNvPr id="26" name="Object 2"/>
            <p:cNvGraphicFramePr>
              <a:graphicFrameLocks noChangeAspect="1"/>
            </p:cNvGraphicFramePr>
            <p:nvPr/>
          </p:nvGraphicFramePr>
          <p:xfrm>
            <a:off x="2736" y="3603"/>
            <a:ext cx="391" cy="674"/>
          </p:xfrm>
          <a:graphic>
            <a:graphicData uri="http://schemas.openxmlformats.org/presentationml/2006/ole">
              <mc:AlternateContent xmlns:mc="http://schemas.openxmlformats.org/markup-compatibility/2006">
                <mc:Choice xmlns:v="urn:schemas-microsoft-com:vml" Requires="v">
                  <p:oleObj spid="_x0000_s9219" name="Microsoft Equation 3.0" r:id="rId3" imgW="266400" imgH="406080" progId="Equation.3">
                    <p:embed/>
                  </p:oleObj>
                </mc:Choice>
                <mc:Fallback>
                  <p:oleObj name="Microsoft Equation 3.0" r:id="rId3" imgW="26640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603"/>
                          <a:ext cx="391"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Text Box 18"/>
            <p:cNvSpPr txBox="1">
              <a:spLocks noChangeArrowheads="1"/>
            </p:cNvSpPr>
            <p:nvPr/>
          </p:nvSpPr>
          <p:spPr bwMode="auto">
            <a:xfrm>
              <a:off x="3054" y="3769"/>
              <a:ext cx="71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a:latin typeface="VNI-Allegie" pitchFamily="2" charset="0"/>
                </a:rPr>
                <a:t>P </a:t>
              </a:r>
              <a:r>
                <a:rPr lang="en-US" sz="3600" b="1" baseline="30000">
                  <a:latin typeface="VNI-Allegie" pitchFamily="2" charset="0"/>
                </a:rPr>
                <a:t>2</a:t>
              </a:r>
              <a:r>
                <a:rPr lang="en-US" sz="2800" b="1"/>
                <a:t> (3)</a:t>
              </a:r>
              <a:endParaRPr lang="en-US" sz="2800" b="1" baseline="30000">
                <a:latin typeface="VNI-Allegie" pitchFamily="2" charset="0"/>
              </a:endParaRPr>
            </a:p>
          </p:txBody>
        </p:sp>
        <p:sp>
          <p:nvSpPr>
            <p:cNvPr id="28" name="Text Box 19"/>
            <p:cNvSpPr txBox="1">
              <a:spLocks noChangeArrowheads="1"/>
            </p:cNvSpPr>
            <p:nvPr/>
          </p:nvSpPr>
          <p:spPr bwMode="auto">
            <a:xfrm>
              <a:off x="2055" y="3714"/>
              <a:ext cx="1392"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dirty="0"/>
                <a:t>=&gt; </a:t>
              </a:r>
              <a:r>
                <a:rPr lang="en-US" sz="3200" b="1" dirty="0">
                  <a:latin typeface="VNI-Allegie" pitchFamily="2" charset="0"/>
                </a:rPr>
                <a:t>P </a:t>
              </a:r>
              <a:r>
                <a:rPr lang="en-US" sz="3200" b="1" baseline="-25000" dirty="0" err="1"/>
                <a:t>hp</a:t>
              </a:r>
              <a:r>
                <a:rPr lang="en-US" sz="3200" b="1" baseline="-25000" dirty="0"/>
                <a:t> </a:t>
              </a:r>
              <a:r>
                <a:rPr lang="en-US" sz="3200" b="1" dirty="0"/>
                <a:t>=</a:t>
              </a:r>
            </a:p>
            <a:p>
              <a:pPr eaLnBrk="1" hangingPunct="1">
                <a:spcBef>
                  <a:spcPct val="50000"/>
                </a:spcBef>
              </a:pPr>
              <a:endParaRPr lang="en-US" sz="2400" dirty="0"/>
            </a:p>
          </p:txBody>
        </p:sp>
      </p:grpSp>
      <p:sp>
        <p:nvSpPr>
          <p:cNvPr id="29" name="Text Box 9"/>
          <p:cNvSpPr txBox="1">
            <a:spLocks noChangeArrowheads="1"/>
          </p:cNvSpPr>
          <p:nvPr/>
        </p:nvSpPr>
        <p:spPr bwMode="auto">
          <a:xfrm>
            <a:off x="450164" y="4521368"/>
            <a:ext cx="53863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err="1">
                <a:latin typeface="Times New Roman" pitchFamily="18" charset="0"/>
                <a:cs typeface="Times New Roman" pitchFamily="18" charset="0"/>
              </a:rPr>
              <a:t>Kết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giảm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năng</a:t>
            </a:r>
            <a:r>
              <a:rPr lang="en-US" sz="2400" b="1" dirty="0">
                <a:latin typeface="Times New Roman" pitchFamily="18" charset="0"/>
                <a:cs typeface="Times New Roman" pitchFamily="18" charset="0"/>
              </a:rPr>
              <a:t> do </a:t>
            </a:r>
            <a:r>
              <a:rPr lang="en-US" sz="2400" b="1" dirty="0" err="1">
                <a:latin typeface="Times New Roman" pitchFamily="18" charset="0"/>
                <a:cs typeface="Times New Roman" pitchFamily="18" charset="0"/>
              </a:rPr>
              <a:t>tỏa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tốt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tăng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thế</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đặt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dây</a:t>
            </a:r>
            <a:r>
              <a:rPr lang="en-US" sz="2400" b="1" dirty="0">
                <a:latin typeface="Times New Roman" pitchFamily="18" charset="0"/>
                <a:cs typeface="Times New Roman" pitchFamily="18" charset="0"/>
              </a:rPr>
              <a:t>.</a:t>
            </a:r>
          </a:p>
        </p:txBody>
      </p:sp>
      <p:sp>
        <p:nvSpPr>
          <p:cNvPr id="30" name="Text Box 4"/>
          <p:cNvSpPr txBox="1">
            <a:spLocks noChangeArrowheads="1"/>
          </p:cNvSpPr>
          <p:nvPr/>
        </p:nvSpPr>
        <p:spPr bwMode="auto">
          <a:xfrm>
            <a:off x="425156" y="6029504"/>
            <a:ext cx="589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spcBef>
                <a:spcPct val="50000"/>
              </a:spcBef>
            </a:pPr>
            <a:r>
              <a:rPr lang="en-US" sz="2400" b="1" dirty="0">
                <a:solidFill>
                  <a:srgbClr val="FF0066"/>
                </a:solidFill>
                <a:latin typeface="Times New Roman" pitchFamily="18" charset="0"/>
                <a:cs typeface="Times New Roman" pitchFamily="18" charset="0"/>
              </a:rPr>
              <a:t>II. VẬN DỤNG.</a:t>
            </a:r>
          </a:p>
        </p:txBody>
      </p:sp>
    </p:spTree>
    <p:extLst>
      <p:ext uri="{BB962C8B-B14F-4D97-AF65-F5344CB8AC3E}">
        <p14:creationId xmlns:p14="http://schemas.microsoft.com/office/powerpoint/2010/main" val="3584776864"/>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amond(in)">
                                      <p:cBhvr>
                                        <p:cTn id="7" dur="20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ppt_x"/>
                                          </p:val>
                                        </p:tav>
                                        <p:tav tm="100000">
                                          <p:val>
                                            <p:strVal val="#ppt_x"/>
                                          </p:val>
                                        </p:tav>
                                      </p:tavLst>
                                    </p:anim>
                                    <p:anim calcmode="lin" valueType="num">
                                      <p:cBhvr additive="base">
                                        <p:cTn id="2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1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3048000" y="1"/>
            <a:ext cx="6705600" cy="581025"/>
          </a:xfrm>
          <a:prstGeom prst="rect">
            <a:avLst/>
          </a:prstGeom>
        </p:spPr>
        <p:txBody>
          <a:bodyPr wrap="none" fromWordArt="1">
            <a:prstTxWarp prst="textPlain">
              <a:avLst>
                <a:gd name="adj" fmla="val 50000"/>
              </a:avLst>
            </a:prstTxWarp>
          </a:bodyPr>
          <a:lstStyle/>
          <a:p>
            <a:pPr algn="ctr"/>
            <a:r>
              <a:rPr lang="en-US" sz="3600" kern="10">
                <a:ln w="9525">
                  <a:solidFill>
                    <a:srgbClr val="FF3300"/>
                  </a:solidFill>
                  <a:round/>
                  <a:headEnd/>
                  <a:tailEnd/>
                </a:ln>
                <a:solidFill>
                  <a:srgbClr val="FF3300"/>
                </a:solidFill>
                <a:latin typeface="VNI-Times"/>
              </a:rPr>
              <a:t>KIEÅM TRA BAØI CUÕ</a:t>
            </a:r>
          </a:p>
        </p:txBody>
      </p:sp>
      <p:sp>
        <p:nvSpPr>
          <p:cNvPr id="4099" name="Rectangle 3"/>
          <p:cNvSpPr>
            <a:spLocks noChangeArrowheads="1"/>
          </p:cNvSpPr>
          <p:nvPr/>
        </p:nvSpPr>
        <p:spPr bwMode="auto">
          <a:xfrm>
            <a:off x="1320800" y="3886200"/>
            <a:ext cx="4572000" cy="838200"/>
          </a:xfrm>
          <a:prstGeom prst="rect">
            <a:avLst/>
          </a:prstGeom>
          <a:gradFill rotWithShape="1">
            <a:gsLst>
              <a:gs pos="0">
                <a:srgbClr val="3333FF"/>
              </a:gs>
              <a:gs pos="50000">
                <a:schemeClr val="bg1"/>
              </a:gs>
              <a:gs pos="100000">
                <a:srgbClr val="3333FF"/>
              </a:gs>
            </a:gsLst>
            <a:lin ang="5400000" scaled="1"/>
          </a:gradFill>
          <a:ln w="9525">
            <a:solidFill>
              <a:srgbClr val="3333FF"/>
            </a:solidFill>
            <a:miter lim="800000"/>
            <a:headEnd/>
            <a:tailEnd/>
          </a:ln>
          <a:effectLst/>
        </p:spPr>
        <p:txBody>
          <a:bodyPr wrap="none" anchor="ctr"/>
          <a:lstStyle/>
          <a:p>
            <a:pPr algn="ctr" eaLnBrk="0" hangingPunct="0">
              <a:defRPr/>
            </a:pPr>
            <a:r>
              <a:rPr lang="en-US" sz="2800" b="1" dirty="0">
                <a:latin typeface="Arial" charset="0"/>
              </a:rPr>
              <a:t>A. Kim nam châm </a:t>
            </a:r>
            <a:br>
              <a:rPr lang="en-US" sz="2800" b="1" dirty="0">
                <a:latin typeface="Arial" charset="0"/>
              </a:rPr>
            </a:br>
            <a:r>
              <a:rPr lang="en-US" sz="2800" b="1" dirty="0">
                <a:latin typeface="Arial" charset="0"/>
              </a:rPr>
              <a:t>vẫn đứng yên</a:t>
            </a:r>
          </a:p>
        </p:txBody>
      </p:sp>
      <p:sp>
        <p:nvSpPr>
          <p:cNvPr id="4100" name="Rectangle 4"/>
          <p:cNvSpPr>
            <a:spLocks noChangeArrowheads="1"/>
          </p:cNvSpPr>
          <p:nvPr/>
        </p:nvSpPr>
        <p:spPr bwMode="auto">
          <a:xfrm>
            <a:off x="7213600" y="5410200"/>
            <a:ext cx="4470400" cy="838200"/>
          </a:xfrm>
          <a:prstGeom prst="rect">
            <a:avLst/>
          </a:prstGeom>
          <a:gradFill rotWithShape="1">
            <a:gsLst>
              <a:gs pos="0">
                <a:srgbClr val="3333FF"/>
              </a:gs>
              <a:gs pos="50000">
                <a:schemeClr val="bg1"/>
              </a:gs>
              <a:gs pos="100000">
                <a:srgbClr val="3333FF"/>
              </a:gs>
            </a:gsLst>
            <a:lin ang="5400000" scaled="1"/>
          </a:gradFill>
          <a:ln w="9525">
            <a:solidFill>
              <a:srgbClr val="3333FF"/>
            </a:solidFill>
            <a:miter lim="800000"/>
            <a:headEnd/>
            <a:tailEnd/>
          </a:ln>
          <a:effectLst/>
        </p:spPr>
        <p:txBody>
          <a:bodyPr wrap="none" anchor="ctr"/>
          <a:lstStyle/>
          <a:p>
            <a:pPr algn="ctr" eaLnBrk="0" hangingPunct="0">
              <a:defRPr/>
            </a:pPr>
            <a:r>
              <a:rPr lang="en-US" sz="2800" b="1">
                <a:latin typeface="Arial" charset="0"/>
              </a:rPr>
              <a:t>D. Kim nam châm </a:t>
            </a:r>
          </a:p>
          <a:p>
            <a:pPr algn="ctr" eaLnBrk="0" hangingPunct="0">
              <a:defRPr/>
            </a:pPr>
            <a:r>
              <a:rPr lang="en-US" sz="2800" b="1">
                <a:latin typeface="Arial" charset="0"/>
              </a:rPr>
              <a:t>bị đẩy ra</a:t>
            </a:r>
          </a:p>
        </p:txBody>
      </p:sp>
      <p:sp>
        <p:nvSpPr>
          <p:cNvPr id="4101" name="Rectangle 5"/>
          <p:cNvSpPr>
            <a:spLocks noChangeArrowheads="1"/>
          </p:cNvSpPr>
          <p:nvPr/>
        </p:nvSpPr>
        <p:spPr bwMode="auto">
          <a:xfrm>
            <a:off x="1320800" y="5486400"/>
            <a:ext cx="4673600" cy="838200"/>
          </a:xfrm>
          <a:prstGeom prst="rect">
            <a:avLst/>
          </a:prstGeom>
          <a:gradFill rotWithShape="1">
            <a:gsLst>
              <a:gs pos="0">
                <a:srgbClr val="3333FF"/>
              </a:gs>
              <a:gs pos="50000">
                <a:schemeClr val="bg1"/>
              </a:gs>
              <a:gs pos="100000">
                <a:srgbClr val="3333FF"/>
              </a:gs>
            </a:gsLst>
            <a:lin ang="5400000" scaled="1"/>
          </a:gradFill>
          <a:ln w="9525">
            <a:solidFill>
              <a:srgbClr val="3333FF"/>
            </a:solidFill>
            <a:miter lim="800000"/>
            <a:headEnd/>
            <a:tailEnd/>
          </a:ln>
          <a:effectLst/>
        </p:spPr>
        <p:txBody>
          <a:bodyPr wrap="none" anchor="ctr"/>
          <a:lstStyle/>
          <a:p>
            <a:pPr algn="ctr" eaLnBrk="0" hangingPunct="0">
              <a:defRPr/>
            </a:pPr>
            <a:r>
              <a:rPr lang="en-US" sz="2800" b="1">
                <a:latin typeface="Arial" charset="0"/>
              </a:rPr>
              <a:t>C. Kim nam châm</a:t>
            </a:r>
          </a:p>
          <a:p>
            <a:pPr algn="ctr" eaLnBrk="0" hangingPunct="0">
              <a:defRPr/>
            </a:pPr>
            <a:r>
              <a:rPr lang="en-US" sz="2800" b="1">
                <a:latin typeface="Arial" charset="0"/>
              </a:rPr>
              <a:t>Quay một góc 90</a:t>
            </a:r>
            <a:r>
              <a:rPr lang="en-US" sz="2800" b="1" baseline="30000">
                <a:latin typeface="Arial" charset="0"/>
              </a:rPr>
              <a:t>0</a:t>
            </a:r>
          </a:p>
        </p:txBody>
      </p:sp>
      <p:sp>
        <p:nvSpPr>
          <p:cNvPr id="4102" name="Rectangle 6"/>
          <p:cNvSpPr>
            <a:spLocks noChangeArrowheads="1"/>
          </p:cNvSpPr>
          <p:nvPr/>
        </p:nvSpPr>
        <p:spPr bwMode="auto">
          <a:xfrm>
            <a:off x="7213600" y="3962400"/>
            <a:ext cx="4368800" cy="838200"/>
          </a:xfrm>
          <a:prstGeom prst="rect">
            <a:avLst/>
          </a:prstGeom>
          <a:gradFill rotWithShape="1">
            <a:gsLst>
              <a:gs pos="0">
                <a:srgbClr val="3333FF"/>
              </a:gs>
              <a:gs pos="50000">
                <a:schemeClr val="bg1"/>
              </a:gs>
              <a:gs pos="100000">
                <a:srgbClr val="3333FF"/>
              </a:gs>
            </a:gsLst>
            <a:lin ang="5400000" scaled="1"/>
          </a:gradFill>
          <a:ln w="9525">
            <a:solidFill>
              <a:srgbClr val="3333FF"/>
            </a:solidFill>
            <a:miter lim="800000"/>
            <a:headEnd/>
            <a:tailEnd/>
          </a:ln>
          <a:effectLst/>
        </p:spPr>
        <p:txBody>
          <a:bodyPr wrap="none" anchor="ctr"/>
          <a:lstStyle/>
          <a:p>
            <a:pPr algn="ctr" eaLnBrk="0" hangingPunct="0">
              <a:defRPr/>
            </a:pPr>
            <a:r>
              <a:rPr lang="en-US" sz="2800" b="1" dirty="0">
                <a:latin typeface="Arial" charset="0"/>
              </a:rPr>
              <a:t>B. Kim nam châm </a:t>
            </a:r>
          </a:p>
          <a:p>
            <a:pPr algn="ctr" eaLnBrk="0" hangingPunct="0">
              <a:defRPr/>
            </a:pPr>
            <a:r>
              <a:rPr lang="en-US" sz="2800" b="1" dirty="0">
                <a:latin typeface="Arial" charset="0"/>
              </a:rPr>
              <a:t>quay ngược lại</a:t>
            </a:r>
          </a:p>
        </p:txBody>
      </p:sp>
      <p:sp>
        <p:nvSpPr>
          <p:cNvPr id="4103" name="Oval 7"/>
          <p:cNvSpPr>
            <a:spLocks noChangeArrowheads="1"/>
          </p:cNvSpPr>
          <p:nvPr/>
        </p:nvSpPr>
        <p:spPr bwMode="auto">
          <a:xfrm>
            <a:off x="101600" y="3886200"/>
            <a:ext cx="1016000" cy="762000"/>
          </a:xfrm>
          <a:prstGeom prst="ellipse">
            <a:avLst/>
          </a:prstGeom>
          <a:gradFill rotWithShape="1">
            <a:gsLst>
              <a:gs pos="0">
                <a:schemeClr val="bg1"/>
              </a:gs>
              <a:gs pos="100000">
                <a:srgbClr val="FFFF99"/>
              </a:gs>
            </a:gsLst>
            <a:path path="shape">
              <a:fillToRect l="50000" t="50000" r="50000" b="50000"/>
            </a:path>
          </a:gradFill>
          <a:ln w="9525">
            <a:solidFill>
              <a:srgbClr val="FF3300"/>
            </a:solidFill>
            <a:round/>
            <a:headEnd/>
            <a:tailEnd/>
          </a:ln>
        </p:spPr>
        <p:txBody>
          <a:bodyPr wrap="none" anchor="ctr"/>
          <a:lstStyle/>
          <a:p>
            <a:pPr algn="ctr" eaLnBrk="0" hangingPunct="0"/>
            <a:r>
              <a:rPr lang="en-US" sz="2400">
                <a:latin typeface="VNI-Auchon" pitchFamily="2" charset="0"/>
              </a:rPr>
              <a:t>SAI</a:t>
            </a:r>
          </a:p>
        </p:txBody>
      </p:sp>
      <p:sp>
        <p:nvSpPr>
          <p:cNvPr id="4104" name="Oval 8"/>
          <p:cNvSpPr>
            <a:spLocks noChangeArrowheads="1"/>
          </p:cNvSpPr>
          <p:nvPr/>
        </p:nvSpPr>
        <p:spPr bwMode="auto">
          <a:xfrm>
            <a:off x="101600" y="5486400"/>
            <a:ext cx="1016000" cy="762000"/>
          </a:xfrm>
          <a:prstGeom prst="ellipse">
            <a:avLst/>
          </a:prstGeom>
          <a:gradFill rotWithShape="1">
            <a:gsLst>
              <a:gs pos="0">
                <a:schemeClr val="bg1"/>
              </a:gs>
              <a:gs pos="100000">
                <a:srgbClr val="FFFF99"/>
              </a:gs>
            </a:gsLst>
            <a:path path="shape">
              <a:fillToRect l="50000" t="50000" r="50000" b="50000"/>
            </a:path>
          </a:gradFill>
          <a:ln w="9525">
            <a:solidFill>
              <a:srgbClr val="FF3300"/>
            </a:solidFill>
            <a:round/>
            <a:headEnd/>
            <a:tailEnd/>
          </a:ln>
        </p:spPr>
        <p:txBody>
          <a:bodyPr wrap="none" anchor="ctr"/>
          <a:lstStyle/>
          <a:p>
            <a:pPr algn="ctr" eaLnBrk="0" hangingPunct="0"/>
            <a:r>
              <a:rPr lang="en-US" sz="2400" b="1">
                <a:latin typeface="VNI-Auchon" pitchFamily="2" charset="0"/>
              </a:rPr>
              <a:t>SAI</a:t>
            </a:r>
          </a:p>
        </p:txBody>
      </p:sp>
      <p:sp>
        <p:nvSpPr>
          <p:cNvPr id="4105" name="Oval 9"/>
          <p:cNvSpPr>
            <a:spLocks noChangeArrowheads="1"/>
          </p:cNvSpPr>
          <p:nvPr/>
        </p:nvSpPr>
        <p:spPr bwMode="auto">
          <a:xfrm>
            <a:off x="6096000" y="5410200"/>
            <a:ext cx="1016000" cy="762000"/>
          </a:xfrm>
          <a:prstGeom prst="ellipse">
            <a:avLst/>
          </a:prstGeom>
          <a:gradFill rotWithShape="1">
            <a:gsLst>
              <a:gs pos="0">
                <a:schemeClr val="bg1"/>
              </a:gs>
              <a:gs pos="100000">
                <a:srgbClr val="FFFF99"/>
              </a:gs>
            </a:gsLst>
            <a:path path="shape">
              <a:fillToRect l="50000" t="50000" r="50000" b="50000"/>
            </a:path>
          </a:gradFill>
          <a:ln w="9525">
            <a:solidFill>
              <a:srgbClr val="FF3300"/>
            </a:solidFill>
            <a:round/>
            <a:headEnd/>
            <a:tailEnd/>
          </a:ln>
        </p:spPr>
        <p:txBody>
          <a:bodyPr wrap="none" anchor="ctr"/>
          <a:lstStyle/>
          <a:p>
            <a:pPr algn="ctr" eaLnBrk="0" hangingPunct="0"/>
            <a:r>
              <a:rPr lang="en-US" sz="2400">
                <a:latin typeface="VNI-Auchon" pitchFamily="2" charset="0"/>
              </a:rPr>
              <a:t>SAI</a:t>
            </a:r>
          </a:p>
        </p:txBody>
      </p:sp>
      <p:sp>
        <p:nvSpPr>
          <p:cNvPr id="4106" name="Oval 10"/>
          <p:cNvSpPr>
            <a:spLocks noChangeArrowheads="1"/>
          </p:cNvSpPr>
          <p:nvPr/>
        </p:nvSpPr>
        <p:spPr bwMode="auto">
          <a:xfrm>
            <a:off x="6096000" y="3962400"/>
            <a:ext cx="1016000" cy="762000"/>
          </a:xfrm>
          <a:prstGeom prst="ellipse">
            <a:avLst/>
          </a:prstGeom>
          <a:gradFill rotWithShape="1">
            <a:gsLst>
              <a:gs pos="0">
                <a:schemeClr val="bg1"/>
              </a:gs>
              <a:gs pos="100000">
                <a:srgbClr val="FFFF99"/>
              </a:gs>
            </a:gsLst>
            <a:path path="shape">
              <a:fillToRect l="50000" t="50000" r="50000" b="50000"/>
            </a:path>
          </a:gradFill>
          <a:ln w="9525">
            <a:solidFill>
              <a:srgbClr val="FF3300"/>
            </a:solidFill>
            <a:round/>
            <a:headEnd/>
            <a:tailEnd/>
          </a:ln>
        </p:spPr>
        <p:txBody>
          <a:bodyPr wrap="none" anchor="ctr"/>
          <a:lstStyle/>
          <a:p>
            <a:pPr algn="ctr" eaLnBrk="0" hangingPunct="0"/>
            <a:r>
              <a:rPr lang="en-US" sz="2400">
                <a:latin typeface="VNI-Auchon" pitchFamily="2" charset="0"/>
              </a:rPr>
              <a:t>ÑUÙNG</a:t>
            </a:r>
          </a:p>
        </p:txBody>
      </p:sp>
      <p:grpSp>
        <p:nvGrpSpPr>
          <p:cNvPr id="13323" name="Group 11"/>
          <p:cNvGrpSpPr>
            <a:grpSpLocks/>
          </p:cNvGrpSpPr>
          <p:nvPr/>
        </p:nvGrpSpPr>
        <p:grpSpPr bwMode="auto">
          <a:xfrm>
            <a:off x="6604000" y="1295400"/>
            <a:ext cx="5384800" cy="2097088"/>
            <a:chOff x="1104" y="1776"/>
            <a:chExt cx="4097" cy="2455"/>
          </a:xfrm>
        </p:grpSpPr>
        <p:grpSp>
          <p:nvGrpSpPr>
            <p:cNvPr id="13325" name="Group 12"/>
            <p:cNvGrpSpPr>
              <a:grpSpLocks/>
            </p:cNvGrpSpPr>
            <p:nvPr/>
          </p:nvGrpSpPr>
          <p:grpSpPr bwMode="auto">
            <a:xfrm>
              <a:off x="1104" y="1776"/>
              <a:ext cx="3408" cy="2455"/>
              <a:chOff x="1104" y="1776"/>
              <a:chExt cx="3408" cy="2455"/>
            </a:xfrm>
          </p:grpSpPr>
          <p:grpSp>
            <p:nvGrpSpPr>
              <p:cNvPr id="13331" name="Group 13"/>
              <p:cNvGrpSpPr>
                <a:grpSpLocks/>
              </p:cNvGrpSpPr>
              <p:nvPr/>
            </p:nvGrpSpPr>
            <p:grpSpPr bwMode="auto">
              <a:xfrm>
                <a:off x="1104" y="1776"/>
                <a:ext cx="3260" cy="1836"/>
                <a:chOff x="1104" y="531"/>
                <a:chExt cx="2480" cy="1397"/>
              </a:xfrm>
            </p:grpSpPr>
            <p:sp>
              <p:nvSpPr>
                <p:cNvPr id="13334" name="Line 14"/>
                <p:cNvSpPr>
                  <a:spLocks noChangeShapeType="1"/>
                </p:cNvSpPr>
                <p:nvPr/>
              </p:nvSpPr>
              <p:spPr bwMode="auto">
                <a:xfrm flipV="1">
                  <a:off x="1504" y="1248"/>
                  <a:ext cx="0" cy="680"/>
                </a:xfrm>
                <a:prstGeom prst="line">
                  <a:avLst/>
                </a:prstGeom>
                <a:noFill/>
                <a:ln w="28575">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5" name="AutoShape 15"/>
                <p:cNvSpPr>
                  <a:spLocks noChangeArrowheads="1"/>
                </p:cNvSpPr>
                <p:nvPr/>
              </p:nvSpPr>
              <p:spPr bwMode="auto">
                <a:xfrm rot="5400000" flipH="1" flipV="1">
                  <a:off x="2017" y="-336"/>
                  <a:ext cx="654" cy="2480"/>
                </a:xfrm>
                <a:prstGeom prst="can">
                  <a:avLst>
                    <a:gd name="adj" fmla="val 56424"/>
                  </a:avLst>
                </a:prstGeom>
                <a:gradFill rotWithShape="1">
                  <a:gsLst>
                    <a:gs pos="0">
                      <a:srgbClr val="FFFFFF">
                        <a:alpha val="0"/>
                      </a:srgbClr>
                    </a:gs>
                    <a:gs pos="100000">
                      <a:srgbClr val="FFCC99"/>
                    </a:gs>
                  </a:gsLst>
                  <a:lin ang="0" scaled="1"/>
                </a:gradFill>
                <a:ln w="28575">
                  <a:solidFill>
                    <a:srgbClr val="FF9900"/>
                  </a:solidFill>
                  <a:round/>
                  <a:headEnd/>
                  <a:tailEnd/>
                </a:ln>
              </p:spPr>
              <p:txBody>
                <a:bodyPr/>
                <a:lstStyle/>
                <a:p>
                  <a:endParaRPr lang="en-US"/>
                </a:p>
              </p:txBody>
            </p:sp>
            <p:sp>
              <p:nvSpPr>
                <p:cNvPr id="13336" name="Arc 16"/>
                <p:cNvSpPr>
                  <a:spLocks/>
                </p:cNvSpPr>
                <p:nvPr/>
              </p:nvSpPr>
              <p:spPr bwMode="auto">
                <a:xfrm flipV="1">
                  <a:off x="1711" y="556"/>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7" name="Arc 17"/>
                <p:cNvSpPr>
                  <a:spLocks/>
                </p:cNvSpPr>
                <p:nvPr/>
              </p:nvSpPr>
              <p:spPr bwMode="auto">
                <a:xfrm flipV="1">
                  <a:off x="1887" y="555"/>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8" name="Arc 18"/>
                <p:cNvSpPr>
                  <a:spLocks/>
                </p:cNvSpPr>
                <p:nvPr/>
              </p:nvSpPr>
              <p:spPr bwMode="auto">
                <a:xfrm flipV="1">
                  <a:off x="2063" y="556"/>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9" name="Arc 19"/>
                <p:cNvSpPr>
                  <a:spLocks/>
                </p:cNvSpPr>
                <p:nvPr/>
              </p:nvSpPr>
              <p:spPr bwMode="auto">
                <a:xfrm flipV="1">
                  <a:off x="2242" y="559"/>
                  <a:ext cx="198"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0" name="Arc 20"/>
                <p:cNvSpPr>
                  <a:spLocks/>
                </p:cNvSpPr>
                <p:nvPr/>
              </p:nvSpPr>
              <p:spPr bwMode="auto">
                <a:xfrm flipV="1">
                  <a:off x="2418" y="558"/>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1" name="Arc 21"/>
                <p:cNvSpPr>
                  <a:spLocks/>
                </p:cNvSpPr>
                <p:nvPr/>
              </p:nvSpPr>
              <p:spPr bwMode="auto">
                <a:xfrm flipV="1">
                  <a:off x="2594" y="559"/>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2" name="Arc 22"/>
                <p:cNvSpPr>
                  <a:spLocks/>
                </p:cNvSpPr>
                <p:nvPr/>
              </p:nvSpPr>
              <p:spPr bwMode="auto">
                <a:xfrm flipV="1">
                  <a:off x="2770" y="555"/>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3" name="Arc 23"/>
                <p:cNvSpPr>
                  <a:spLocks/>
                </p:cNvSpPr>
                <p:nvPr/>
              </p:nvSpPr>
              <p:spPr bwMode="auto">
                <a:xfrm flipV="1">
                  <a:off x="2946" y="554"/>
                  <a:ext cx="197" cy="688"/>
                </a:xfrm>
                <a:custGeom>
                  <a:avLst/>
                  <a:gdLst>
                    <a:gd name="T0" fmla="*/ 0 w 25514"/>
                    <a:gd name="T1" fmla="*/ 0 h 43200"/>
                    <a:gd name="T2" fmla="*/ 0 w 25514"/>
                    <a:gd name="T3" fmla="*/ 11 h 43200"/>
                    <a:gd name="T4" fmla="*/ 0 w 25514"/>
                    <a:gd name="T5" fmla="*/ 5 h 43200"/>
                    <a:gd name="T6" fmla="*/ 0 60000 65536"/>
                    <a:gd name="T7" fmla="*/ 0 60000 65536"/>
                    <a:gd name="T8" fmla="*/ 0 60000 65536"/>
                    <a:gd name="T9" fmla="*/ 0 w 25514"/>
                    <a:gd name="T10" fmla="*/ 0 h 43200"/>
                    <a:gd name="T11" fmla="*/ 25514 w 25514"/>
                    <a:gd name="T12" fmla="*/ 43200 h 43200"/>
                  </a:gdLst>
                  <a:ahLst/>
                  <a:cxnLst>
                    <a:cxn ang="T6">
                      <a:pos x="T0" y="T1"/>
                    </a:cxn>
                    <a:cxn ang="T7">
                      <a:pos x="T2" y="T3"/>
                    </a:cxn>
                    <a:cxn ang="T8">
                      <a:pos x="T4" y="T5"/>
                    </a:cxn>
                  </a:cxnLst>
                  <a:rect l="T9" t="T10" r="T11" b="T12"/>
                  <a:pathLst>
                    <a:path w="25514" h="43200" fill="none"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path>
                    <a:path w="25514" h="43200" stroke="0" extrusionOk="0">
                      <a:moveTo>
                        <a:pt x="-1" y="357"/>
                      </a:moveTo>
                      <a:cubicBezTo>
                        <a:pt x="1291" y="119"/>
                        <a:pt x="2601" y="-1"/>
                        <a:pt x="3914" y="0"/>
                      </a:cubicBezTo>
                      <a:cubicBezTo>
                        <a:pt x="15843" y="0"/>
                        <a:pt x="25514" y="9670"/>
                        <a:pt x="25514" y="21600"/>
                      </a:cubicBezTo>
                      <a:cubicBezTo>
                        <a:pt x="25514" y="33529"/>
                        <a:pt x="15843" y="43200"/>
                        <a:pt x="3914" y="43200"/>
                      </a:cubicBezTo>
                      <a:cubicBezTo>
                        <a:pt x="2753" y="43200"/>
                        <a:pt x="1595" y="43106"/>
                        <a:pt x="449" y="42920"/>
                      </a:cubicBezTo>
                      <a:lnTo>
                        <a:pt x="3914" y="2160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4" name="Arc 24"/>
                <p:cNvSpPr>
                  <a:spLocks/>
                </p:cNvSpPr>
                <p:nvPr/>
              </p:nvSpPr>
              <p:spPr bwMode="auto">
                <a:xfrm flipV="1">
                  <a:off x="3126" y="555"/>
                  <a:ext cx="194" cy="344"/>
                </a:xfrm>
                <a:custGeom>
                  <a:avLst/>
                  <a:gdLst>
                    <a:gd name="T0" fmla="*/ 2 w 25063"/>
                    <a:gd name="T1" fmla="*/ 0 h 21600"/>
                    <a:gd name="T2" fmla="*/ 0 w 25063"/>
                    <a:gd name="T3" fmla="*/ 5 h 21600"/>
                    <a:gd name="T4" fmla="*/ 0 w 25063"/>
                    <a:gd name="T5" fmla="*/ 0 h 21600"/>
                    <a:gd name="T6" fmla="*/ 0 60000 65536"/>
                    <a:gd name="T7" fmla="*/ 0 60000 65536"/>
                    <a:gd name="T8" fmla="*/ 0 60000 65536"/>
                    <a:gd name="T9" fmla="*/ 0 w 25063"/>
                    <a:gd name="T10" fmla="*/ 0 h 21600"/>
                    <a:gd name="T11" fmla="*/ 25063 w 25063"/>
                    <a:gd name="T12" fmla="*/ 21600 h 21600"/>
                  </a:gdLst>
                  <a:ahLst/>
                  <a:cxnLst>
                    <a:cxn ang="T6">
                      <a:pos x="T0" y="T1"/>
                    </a:cxn>
                    <a:cxn ang="T7">
                      <a:pos x="T2" y="T3"/>
                    </a:cxn>
                    <a:cxn ang="T8">
                      <a:pos x="T4" y="T5"/>
                    </a:cxn>
                  </a:cxnLst>
                  <a:rect l="T9" t="T10" r="T11" b="T12"/>
                  <a:pathLst>
                    <a:path w="25063" h="21600" fill="none" extrusionOk="0">
                      <a:moveTo>
                        <a:pt x="25063" y="205"/>
                      </a:moveTo>
                      <a:cubicBezTo>
                        <a:pt x="24950" y="12053"/>
                        <a:pt x="15313" y="21599"/>
                        <a:pt x="3464" y="21600"/>
                      </a:cubicBezTo>
                      <a:cubicBezTo>
                        <a:pt x="2303" y="21600"/>
                        <a:pt x="1145" y="21506"/>
                        <a:pt x="-1" y="21320"/>
                      </a:cubicBezTo>
                    </a:path>
                    <a:path w="25063" h="21600" stroke="0" extrusionOk="0">
                      <a:moveTo>
                        <a:pt x="25063" y="205"/>
                      </a:moveTo>
                      <a:cubicBezTo>
                        <a:pt x="24950" y="12053"/>
                        <a:pt x="15313" y="21599"/>
                        <a:pt x="3464" y="21600"/>
                      </a:cubicBezTo>
                      <a:cubicBezTo>
                        <a:pt x="2303" y="21600"/>
                        <a:pt x="1145" y="21506"/>
                        <a:pt x="-1" y="21320"/>
                      </a:cubicBezTo>
                      <a:lnTo>
                        <a:pt x="3464" y="0"/>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5" name="Arc 25"/>
                <p:cNvSpPr>
                  <a:spLocks/>
                </p:cNvSpPr>
                <p:nvPr/>
              </p:nvSpPr>
              <p:spPr bwMode="auto">
                <a:xfrm rot="642576" flipH="1" flipV="1">
                  <a:off x="1509" y="532"/>
                  <a:ext cx="199" cy="369"/>
                </a:xfrm>
                <a:custGeom>
                  <a:avLst/>
                  <a:gdLst>
                    <a:gd name="T0" fmla="*/ 2 w 20072"/>
                    <a:gd name="T1" fmla="*/ 2 h 21581"/>
                    <a:gd name="T2" fmla="*/ 0 w 20072"/>
                    <a:gd name="T3" fmla="*/ 6 h 21581"/>
                    <a:gd name="T4" fmla="*/ 0 w 20072"/>
                    <a:gd name="T5" fmla="*/ 0 h 21581"/>
                    <a:gd name="T6" fmla="*/ 0 60000 65536"/>
                    <a:gd name="T7" fmla="*/ 0 60000 65536"/>
                    <a:gd name="T8" fmla="*/ 0 60000 65536"/>
                    <a:gd name="T9" fmla="*/ 0 w 20072"/>
                    <a:gd name="T10" fmla="*/ 0 h 21581"/>
                    <a:gd name="T11" fmla="*/ 20072 w 20072"/>
                    <a:gd name="T12" fmla="*/ 21581 h 21581"/>
                  </a:gdLst>
                  <a:ahLst/>
                  <a:cxnLst>
                    <a:cxn ang="T6">
                      <a:pos x="T0" y="T1"/>
                    </a:cxn>
                    <a:cxn ang="T7">
                      <a:pos x="T2" y="T3"/>
                    </a:cxn>
                    <a:cxn ang="T8">
                      <a:pos x="T4" y="T5"/>
                    </a:cxn>
                  </a:cxnLst>
                  <a:rect l="T9" t="T10" r="T11" b="T12"/>
                  <a:pathLst>
                    <a:path w="20072" h="21581" fill="none" extrusionOk="0">
                      <a:moveTo>
                        <a:pt x="20071" y="7979"/>
                      </a:moveTo>
                      <a:cubicBezTo>
                        <a:pt x="16923" y="15898"/>
                        <a:pt x="9413" y="21226"/>
                        <a:pt x="899" y="21581"/>
                      </a:cubicBezTo>
                    </a:path>
                    <a:path w="20072" h="21581" stroke="0" extrusionOk="0">
                      <a:moveTo>
                        <a:pt x="20071" y="7979"/>
                      </a:moveTo>
                      <a:cubicBezTo>
                        <a:pt x="16923" y="15898"/>
                        <a:pt x="9413" y="21226"/>
                        <a:pt x="899" y="21581"/>
                      </a:cubicBezTo>
                      <a:lnTo>
                        <a:pt x="0" y="0"/>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6" name="Arc 26"/>
                <p:cNvSpPr>
                  <a:spLocks/>
                </p:cNvSpPr>
                <p:nvPr/>
              </p:nvSpPr>
              <p:spPr bwMode="auto">
                <a:xfrm rot="642576" flipH="1" flipV="1">
                  <a:off x="1643" y="535"/>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7" name="Arc 27"/>
                <p:cNvSpPr>
                  <a:spLocks/>
                </p:cNvSpPr>
                <p:nvPr/>
              </p:nvSpPr>
              <p:spPr bwMode="auto">
                <a:xfrm rot="642576" flipH="1" flipV="1">
                  <a:off x="1815" y="531"/>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8" name="Arc 28"/>
                <p:cNvSpPr>
                  <a:spLocks/>
                </p:cNvSpPr>
                <p:nvPr/>
              </p:nvSpPr>
              <p:spPr bwMode="auto">
                <a:xfrm rot="642576" flipH="1" flipV="1">
                  <a:off x="1991" y="535"/>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9" name="Arc 29"/>
                <p:cNvSpPr>
                  <a:spLocks/>
                </p:cNvSpPr>
                <p:nvPr/>
              </p:nvSpPr>
              <p:spPr bwMode="auto">
                <a:xfrm rot="642576" flipH="1" flipV="1">
                  <a:off x="2183" y="531"/>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0" name="Arc 30"/>
                <p:cNvSpPr>
                  <a:spLocks/>
                </p:cNvSpPr>
                <p:nvPr/>
              </p:nvSpPr>
              <p:spPr bwMode="auto">
                <a:xfrm rot="642576" flipH="1" flipV="1">
                  <a:off x="2355" y="539"/>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1" name="Arc 31"/>
                <p:cNvSpPr>
                  <a:spLocks/>
                </p:cNvSpPr>
                <p:nvPr/>
              </p:nvSpPr>
              <p:spPr bwMode="auto">
                <a:xfrm rot="642576" flipH="1" flipV="1">
                  <a:off x="2531" y="535"/>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2" name="Arc 32"/>
                <p:cNvSpPr>
                  <a:spLocks/>
                </p:cNvSpPr>
                <p:nvPr/>
              </p:nvSpPr>
              <p:spPr bwMode="auto">
                <a:xfrm rot="642576" flipH="1" flipV="1">
                  <a:off x="2707" y="535"/>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3" name="Arc 33"/>
                <p:cNvSpPr>
                  <a:spLocks/>
                </p:cNvSpPr>
                <p:nvPr/>
              </p:nvSpPr>
              <p:spPr bwMode="auto">
                <a:xfrm rot="642576" flipH="1" flipV="1">
                  <a:off x="2883" y="535"/>
                  <a:ext cx="214" cy="710"/>
                </a:xfrm>
                <a:custGeom>
                  <a:avLst/>
                  <a:gdLst>
                    <a:gd name="T0" fmla="*/ 1 w 21600"/>
                    <a:gd name="T1" fmla="*/ 0 h 41479"/>
                    <a:gd name="T2" fmla="*/ 0 w 21600"/>
                    <a:gd name="T3" fmla="*/ 12 h 41479"/>
                    <a:gd name="T4" fmla="*/ 0 w 21600"/>
                    <a:gd name="T5" fmla="*/ 6 h 41479"/>
                    <a:gd name="T6" fmla="*/ 0 60000 65536"/>
                    <a:gd name="T7" fmla="*/ 0 60000 65536"/>
                    <a:gd name="T8" fmla="*/ 0 60000 65536"/>
                    <a:gd name="T9" fmla="*/ 0 w 21600"/>
                    <a:gd name="T10" fmla="*/ 0 h 41479"/>
                    <a:gd name="T11" fmla="*/ 21600 w 21600"/>
                    <a:gd name="T12" fmla="*/ 41479 h 41479"/>
                  </a:gdLst>
                  <a:ahLst/>
                  <a:cxnLst>
                    <a:cxn ang="T6">
                      <a:pos x="T0" y="T1"/>
                    </a:cxn>
                    <a:cxn ang="T7">
                      <a:pos x="T2" y="T3"/>
                    </a:cxn>
                    <a:cxn ang="T8">
                      <a:pos x="T4" y="T5"/>
                    </a:cxn>
                  </a:cxnLst>
                  <a:rect l="T9" t="T10" r="T11" b="T12"/>
                  <a:pathLst>
                    <a:path w="21600" h="41479" fill="none" extrusionOk="0">
                      <a:moveTo>
                        <a:pt x="8404" y="0"/>
                      </a:moveTo>
                      <a:cubicBezTo>
                        <a:pt x="16402" y="3378"/>
                        <a:pt x="21600" y="11216"/>
                        <a:pt x="21600" y="19898"/>
                      </a:cubicBezTo>
                      <a:cubicBezTo>
                        <a:pt x="21600" y="31477"/>
                        <a:pt x="12468" y="40997"/>
                        <a:pt x="899" y="41479"/>
                      </a:cubicBezTo>
                    </a:path>
                    <a:path w="21600" h="41479" stroke="0" extrusionOk="0">
                      <a:moveTo>
                        <a:pt x="8404" y="0"/>
                      </a:moveTo>
                      <a:cubicBezTo>
                        <a:pt x="16402" y="3378"/>
                        <a:pt x="21600" y="11216"/>
                        <a:pt x="21600" y="19898"/>
                      </a:cubicBezTo>
                      <a:cubicBezTo>
                        <a:pt x="21600" y="31477"/>
                        <a:pt x="12468" y="40997"/>
                        <a:pt x="899" y="41479"/>
                      </a:cubicBezTo>
                      <a:lnTo>
                        <a:pt x="0" y="19898"/>
                      </a:lnTo>
                      <a:close/>
                    </a:path>
                  </a:pathLst>
                </a:custGeom>
                <a:noFill/>
                <a:ln w="285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4" name="Line 34"/>
                <p:cNvSpPr>
                  <a:spLocks noChangeShapeType="1"/>
                </p:cNvSpPr>
                <p:nvPr/>
              </p:nvSpPr>
              <p:spPr bwMode="auto">
                <a:xfrm flipV="1">
                  <a:off x="3319" y="874"/>
                  <a:ext cx="0" cy="1046"/>
                </a:xfrm>
                <a:prstGeom prst="line">
                  <a:avLst/>
                </a:prstGeom>
                <a:noFill/>
                <a:ln w="28575">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5" name="Line 35"/>
                <p:cNvSpPr>
                  <a:spLocks noChangeShapeType="1"/>
                </p:cNvSpPr>
                <p:nvPr/>
              </p:nvSpPr>
              <p:spPr bwMode="auto">
                <a:xfrm flipV="1">
                  <a:off x="1504" y="768"/>
                  <a:ext cx="0" cy="432"/>
                </a:xfrm>
                <a:prstGeom prst="line">
                  <a:avLst/>
                </a:prstGeom>
                <a:noFill/>
                <a:ln w="28575">
                  <a:solidFill>
                    <a:srgbClr val="3333FF"/>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32" name="Text Box 36"/>
              <p:cNvSpPr txBox="1">
                <a:spLocks noChangeArrowheads="1"/>
              </p:cNvSpPr>
              <p:nvPr/>
            </p:nvSpPr>
            <p:spPr bwMode="auto">
              <a:xfrm>
                <a:off x="1536" y="3553"/>
                <a:ext cx="576"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a:t>
                </a:r>
              </a:p>
            </p:txBody>
          </p:sp>
          <p:sp>
            <p:nvSpPr>
              <p:cNvPr id="13333" name="Text Box 37"/>
              <p:cNvSpPr txBox="1">
                <a:spLocks noChangeArrowheads="1"/>
              </p:cNvSpPr>
              <p:nvPr/>
            </p:nvSpPr>
            <p:spPr bwMode="auto">
              <a:xfrm>
                <a:off x="3936" y="3359"/>
                <a:ext cx="576"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200" b="1"/>
                  <a:t>_</a:t>
                </a:r>
              </a:p>
            </p:txBody>
          </p:sp>
        </p:grpSp>
        <p:grpSp>
          <p:nvGrpSpPr>
            <p:cNvPr id="13326" name="Group 38"/>
            <p:cNvGrpSpPr>
              <a:grpSpLocks/>
            </p:cNvGrpSpPr>
            <p:nvPr/>
          </p:nvGrpSpPr>
          <p:grpSpPr bwMode="auto">
            <a:xfrm rot="10800000">
              <a:off x="4512" y="1872"/>
              <a:ext cx="689" cy="698"/>
              <a:chOff x="4752" y="1056"/>
              <a:chExt cx="528" cy="528"/>
            </a:xfrm>
          </p:grpSpPr>
          <p:grpSp>
            <p:nvGrpSpPr>
              <p:cNvPr id="13327" name="Group 39"/>
              <p:cNvGrpSpPr>
                <a:grpSpLocks/>
              </p:cNvGrpSpPr>
              <p:nvPr/>
            </p:nvGrpSpPr>
            <p:grpSpPr bwMode="auto">
              <a:xfrm rot="260803">
                <a:off x="4804" y="1230"/>
                <a:ext cx="431" cy="157"/>
                <a:chOff x="4656" y="1632"/>
                <a:chExt cx="431" cy="157"/>
              </a:xfrm>
            </p:grpSpPr>
            <p:sp>
              <p:nvSpPr>
                <p:cNvPr id="13329" name="AutoShape 40"/>
                <p:cNvSpPr>
                  <a:spLocks noChangeArrowheads="1"/>
                </p:cNvSpPr>
                <p:nvPr/>
              </p:nvSpPr>
              <p:spPr bwMode="auto">
                <a:xfrm rot="-5593471">
                  <a:off x="4692" y="1609"/>
                  <a:ext cx="144" cy="216"/>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a:p>
              </p:txBody>
            </p:sp>
            <p:sp>
              <p:nvSpPr>
                <p:cNvPr id="13330" name="AutoShape 41"/>
                <p:cNvSpPr>
                  <a:spLocks noChangeArrowheads="1"/>
                </p:cNvSpPr>
                <p:nvPr/>
              </p:nvSpPr>
              <p:spPr bwMode="auto">
                <a:xfrm rot="5206529">
                  <a:off x="4907" y="1596"/>
                  <a:ext cx="144" cy="216"/>
                </a:xfrm>
                <a:prstGeom prst="triangle">
                  <a:avLst>
                    <a:gd name="adj" fmla="val 50000"/>
                  </a:avLst>
                </a:prstGeom>
                <a:solidFill>
                  <a:srgbClr val="FF3300"/>
                </a:solidFill>
                <a:ln w="9525">
                  <a:solidFill>
                    <a:schemeClr val="tx1"/>
                  </a:solidFill>
                  <a:miter lim="800000"/>
                  <a:headEnd/>
                  <a:tailEnd/>
                </a:ln>
              </p:spPr>
              <p:txBody>
                <a:bodyPr wrap="none" anchor="ctr"/>
                <a:lstStyle/>
                <a:p>
                  <a:endParaRPr lang="en-US"/>
                </a:p>
              </p:txBody>
            </p:sp>
          </p:grpSp>
          <p:sp>
            <p:nvSpPr>
              <p:cNvPr id="13328" name="Oval 42"/>
              <p:cNvSpPr>
                <a:spLocks noChangeArrowheads="1"/>
              </p:cNvSpPr>
              <p:nvPr/>
            </p:nvSpPr>
            <p:spPr bwMode="auto">
              <a:xfrm>
                <a:off x="4752" y="1056"/>
                <a:ext cx="528" cy="52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3324" name="Text Box 43"/>
          <p:cNvSpPr txBox="1">
            <a:spLocks noChangeArrowheads="1"/>
          </p:cNvSpPr>
          <p:nvPr/>
        </p:nvSpPr>
        <p:spPr bwMode="auto">
          <a:xfrm>
            <a:off x="406400" y="762000"/>
            <a:ext cx="5791200" cy="2246769"/>
          </a:xfrm>
          <a:prstGeom prst="rect">
            <a:avLst/>
          </a:prstGeom>
          <a:noFill/>
          <a:ln w="57150" cmpd="thinThick">
            <a:solidFill>
              <a:srgbClr val="6666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u="sng">
                <a:solidFill>
                  <a:srgbClr val="FF0000"/>
                </a:solidFill>
              </a:rPr>
              <a:t>Câu 2</a:t>
            </a:r>
            <a:r>
              <a:rPr lang="en-US" sz="2800" b="1">
                <a:solidFill>
                  <a:srgbClr val="FF0000"/>
                </a:solidFill>
              </a:rPr>
              <a:t>: </a:t>
            </a:r>
            <a:r>
              <a:rPr lang="en-US" sz="2800" b="1"/>
              <a:t>Trong thí nghiệm ở hình bên, có hiện tượng gì xảy ra với kim nam châm khi ta đổi chiều dòng điện chạy vào nam châm điện?</a:t>
            </a:r>
          </a:p>
        </p:txBody>
      </p:sp>
    </p:spTree>
    <p:extLst>
      <p:ext uri="{BB962C8B-B14F-4D97-AF65-F5344CB8AC3E}">
        <p14:creationId xmlns:p14="http://schemas.microsoft.com/office/powerpoint/2010/main" val="2035433438"/>
      </p:ext>
    </p:extLst>
  </p:cSld>
  <p:clrMapOvr>
    <a:masterClrMapping/>
  </p:clrMapOvr>
  <p:transition spd="med">
    <p:checker dir="vert"/>
  </p:transition>
  <p:timing>
    <p:tnLst>
      <p:par>
        <p:cTn id="1" dur="indefinite" restart="never" nodeType="tmRoot">
          <p:childTnLst>
            <p:seq concurrent="1" nextAc="seek">
              <p:cTn id="2" restart="whenNotActive" fill="hold" evtFilter="cancelBubble" nodeType="interactiveSeq">
                <p:stCondLst>
                  <p:cond evt="onClick" delay="0">
                    <p:tgtEl>
                      <p:spTgt spid="409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wedge">
                                      <p:cBhvr>
                                        <p:cTn id="7" dur="2000"/>
                                        <p:tgtEl>
                                          <p:spTgt spid="4103"/>
                                        </p:tgtEl>
                                      </p:cBhvr>
                                    </p:animEffect>
                                  </p:childTnLst>
                                </p:cTn>
                              </p:par>
                            </p:childTnLst>
                          </p:cTn>
                        </p:par>
                      </p:childTnLst>
                    </p:cTn>
                  </p:par>
                </p:childTnLst>
              </p:cTn>
              <p:nextCondLst>
                <p:cond evt="onClick" delay="0">
                  <p:tgtEl>
                    <p:spTgt spid="4099"/>
                  </p:tgtEl>
                </p:cond>
              </p:nextCondLst>
            </p:seq>
            <p:seq concurrent="1" nextAc="seek">
              <p:cTn id="8" restart="whenNotActive" fill="hold" evtFilter="cancelBubble" nodeType="interactiveSeq">
                <p:stCondLst>
                  <p:cond evt="onClick" delay="0">
                    <p:tgtEl>
                      <p:spTgt spid="410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4106"/>
                                        </p:tgtEl>
                                        <p:attrNameLst>
                                          <p:attrName>style.visibility</p:attrName>
                                        </p:attrNameLst>
                                      </p:cBhvr>
                                      <p:to>
                                        <p:strVal val="visible"/>
                                      </p:to>
                                    </p:set>
                                    <p:animEffect transition="in" filter="strips(downLeft)">
                                      <p:cBhvr>
                                        <p:cTn id="13" dur="500"/>
                                        <p:tgtEl>
                                          <p:spTgt spid="4106"/>
                                        </p:tgtEl>
                                      </p:cBhvr>
                                    </p:animEffect>
                                  </p:childTnLst>
                                </p:cTn>
                              </p:par>
                            </p:childTnLst>
                          </p:cTn>
                        </p:par>
                      </p:childTnLst>
                    </p:cTn>
                  </p:par>
                </p:childTnLst>
              </p:cTn>
              <p:nextCondLst>
                <p:cond evt="onClick" delay="0">
                  <p:tgtEl>
                    <p:spTgt spid="4102"/>
                  </p:tgtEl>
                </p:cond>
              </p:nextCondLst>
            </p:seq>
            <p:seq concurrent="1" nextAc="seek">
              <p:cTn id="14" restart="whenNotActive" fill="hold" evtFilter="cancelBubble" nodeType="interactiveSeq">
                <p:stCondLst>
                  <p:cond evt="onClick" delay="0">
                    <p:tgtEl>
                      <p:spTgt spid="4101"/>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4104"/>
                                        </p:tgtEl>
                                        <p:attrNameLst>
                                          <p:attrName>style.visibility</p:attrName>
                                        </p:attrNameLst>
                                      </p:cBhvr>
                                      <p:to>
                                        <p:strVal val="visible"/>
                                      </p:to>
                                    </p:set>
                                    <p:animEffect transition="in" filter="wheel(4)">
                                      <p:cBhvr>
                                        <p:cTn id="19" dur="2000"/>
                                        <p:tgtEl>
                                          <p:spTgt spid="4104"/>
                                        </p:tgtEl>
                                      </p:cBhvr>
                                    </p:animEffect>
                                  </p:childTnLst>
                                </p:cTn>
                              </p:par>
                            </p:childTnLst>
                          </p:cTn>
                        </p:par>
                      </p:childTnLst>
                    </p:cTn>
                  </p:par>
                </p:childTnLst>
              </p:cTn>
              <p:nextCondLst>
                <p:cond evt="onClick" delay="0">
                  <p:tgtEl>
                    <p:spTgt spid="4101"/>
                  </p:tgtEl>
                </p:cond>
              </p:nextCondLst>
            </p:seq>
            <p:seq concurrent="1" nextAc="seek">
              <p:cTn id="20" restart="whenNotActive" fill="hold" evtFilter="cancelBubble" nodeType="interactiveSeq">
                <p:stCondLst>
                  <p:cond evt="onClick" delay="0">
                    <p:tgtEl>
                      <p:spTgt spid="4100"/>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4105"/>
                                        </p:tgtEl>
                                        <p:attrNameLst>
                                          <p:attrName>style.visibility</p:attrName>
                                        </p:attrNameLst>
                                      </p:cBhvr>
                                      <p:to>
                                        <p:strVal val="visible"/>
                                      </p:to>
                                    </p:set>
                                    <p:animEffect transition="in" filter="wheel(4)">
                                      <p:cBhvr>
                                        <p:cTn id="25" dur="2000"/>
                                        <p:tgtEl>
                                          <p:spTgt spid="4105"/>
                                        </p:tgtEl>
                                      </p:cBhvr>
                                    </p:animEffect>
                                  </p:childTnLst>
                                </p:cTn>
                              </p:par>
                            </p:childTnLst>
                          </p:cTn>
                        </p:par>
                      </p:childTnLst>
                    </p:cTn>
                  </p:par>
                </p:childTnLst>
              </p:cTn>
              <p:nextCondLst>
                <p:cond evt="onClick" delay="0">
                  <p:tgtEl>
                    <p:spTgt spid="4100"/>
                  </p:tgtEl>
                </p:cond>
              </p:nextCondLst>
            </p:seq>
          </p:childTnLst>
        </p:cTn>
      </p:par>
    </p:tnLst>
    <p:bldLst>
      <p:bldP spid="4103" grpId="0" animBg="1"/>
      <p:bldP spid="4104" grpId="0" animBg="1"/>
      <p:bldP spid="4105" grpId="0" animBg="1"/>
      <p:bldP spid="410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6752"/>
            <a:ext cx="9963195" cy="570411"/>
          </a:xfrm>
        </p:spPr>
        <p:txBody>
          <a:bodyPr>
            <a:noAutofit/>
          </a:bodyPr>
          <a:lstStyle/>
          <a:p>
            <a:pPr marL="0" indent="0">
              <a:buNone/>
            </a:pPr>
            <a:r>
              <a:rPr lang="en-US" sz="3600" b="1" dirty="0" smtClean="0">
                <a:solidFill>
                  <a:srgbClr val="002060"/>
                </a:solidFill>
                <a:latin typeface="Times New Roman" panose="02020603050405020304" pitchFamily="18" charset="0"/>
                <a:cs typeface="Times New Roman" panose="02020603050405020304" pitchFamily="18" charset="0"/>
              </a:rPr>
              <a:t>II – </a:t>
            </a:r>
            <a:r>
              <a:rPr lang="en-US" sz="3600" b="1" dirty="0" err="1" smtClean="0">
                <a:solidFill>
                  <a:srgbClr val="002060"/>
                </a:solidFill>
                <a:latin typeface="Times New Roman" panose="02020603050405020304" pitchFamily="18" charset="0"/>
                <a:cs typeface="Times New Roman" panose="02020603050405020304" pitchFamily="18" charset="0"/>
              </a:rPr>
              <a:t>Máy</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biến</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thế</a:t>
            </a: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519644" y="714100"/>
            <a:ext cx="10672355" cy="646331"/>
          </a:xfrm>
          <a:prstGeom prst="rect">
            <a:avLst/>
          </a:prstGeom>
        </p:spPr>
        <p:txBody>
          <a:bodyPr wrap="square">
            <a:spAutoFit/>
          </a:bodyPr>
          <a:lstStyle/>
          <a:p>
            <a:pPr>
              <a:spcBef>
                <a:spcPct val="50000"/>
              </a:spcBef>
            </a:pPr>
            <a:r>
              <a:rPr lang="en-US" altLang="en-US" sz="3600" b="1" dirty="0" smtClean="0">
                <a:solidFill>
                  <a:srgbClr val="C00000"/>
                </a:solidFill>
                <a:latin typeface="Times New Roman" panose="02020603050405020304" pitchFamily="18" charset="0"/>
                <a:cs typeface="Times New Roman" panose="02020603050405020304" pitchFamily="18" charset="0"/>
              </a:rPr>
              <a:t>1. </a:t>
            </a:r>
            <a:r>
              <a:rPr lang="en-US" altLang="en-US" sz="3600" b="1" dirty="0" err="1" smtClean="0">
                <a:solidFill>
                  <a:srgbClr val="C00000"/>
                </a:solidFill>
                <a:latin typeface="Times New Roman" panose="02020603050405020304" pitchFamily="18" charset="0"/>
                <a:cs typeface="Times New Roman" panose="02020603050405020304" pitchFamily="18" charset="0"/>
              </a:rPr>
              <a:t>Cấu</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tạo</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và</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nguyên</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lý</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hoạt</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động</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của</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máy</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biến</a:t>
            </a:r>
            <a:r>
              <a:rPr lang="en-US" altLang="en-US" sz="3600" b="1" dirty="0" smtClean="0">
                <a:solidFill>
                  <a:srgbClr val="C00000"/>
                </a:solidFill>
                <a:latin typeface="Times New Roman" panose="02020603050405020304" pitchFamily="18" charset="0"/>
                <a:cs typeface="Times New Roman" panose="02020603050405020304" pitchFamily="18" charset="0"/>
              </a:rPr>
              <a:t> </a:t>
            </a:r>
            <a:r>
              <a:rPr lang="en-US" altLang="en-US" sz="3600" b="1" dirty="0" err="1" smtClean="0">
                <a:solidFill>
                  <a:srgbClr val="C00000"/>
                </a:solidFill>
                <a:latin typeface="Times New Roman" panose="02020603050405020304" pitchFamily="18" charset="0"/>
                <a:cs typeface="Times New Roman" panose="02020603050405020304" pitchFamily="18" charset="0"/>
              </a:rPr>
              <a:t>thế</a:t>
            </a:r>
            <a:endParaRPr lang="en-US" altLang="en-US" sz="3600" b="1" dirty="0">
              <a:solidFill>
                <a:srgbClr val="C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77797" y="1233822"/>
            <a:ext cx="10489474" cy="954107"/>
          </a:xfrm>
          <a:prstGeom prst="rect">
            <a:avLst/>
          </a:prstGeom>
        </p:spPr>
        <p:txBody>
          <a:bodyPr wrap="square">
            <a:spAutoFit/>
          </a:bodyPr>
          <a:lstStyle/>
          <a:p>
            <a:pPr>
              <a:spcBef>
                <a:spcPct val="50000"/>
              </a:spcBef>
            </a:pPr>
            <a:r>
              <a:rPr lang="en-US" altLang="en-US" sz="3200" dirty="0" err="1" smtClean="0">
                <a:solidFill>
                  <a:srgbClr val="7030A0"/>
                </a:solidFill>
                <a:latin typeface="Times New Roman" panose="02020603050405020304" pitchFamily="18" charset="0"/>
                <a:cs typeface="Times New Roman" panose="02020603050405020304" pitchFamily="18" charset="0"/>
              </a:rPr>
              <a:t>Quan</a:t>
            </a:r>
            <a:r>
              <a:rPr lang="en-US" altLang="en-US" sz="3200" dirty="0" smtClean="0">
                <a:solidFill>
                  <a:srgbClr val="7030A0"/>
                </a:solidFill>
                <a:latin typeface="Times New Roman" panose="02020603050405020304" pitchFamily="18" charset="0"/>
                <a:cs typeface="Times New Roman" panose="02020603050405020304" pitchFamily="18" charset="0"/>
              </a:rPr>
              <a:t> </a:t>
            </a:r>
            <a:r>
              <a:rPr lang="en-US" altLang="en-US" sz="3200" dirty="0" err="1" smtClean="0">
                <a:solidFill>
                  <a:srgbClr val="7030A0"/>
                </a:solidFill>
                <a:latin typeface="Times New Roman" panose="02020603050405020304" pitchFamily="18" charset="0"/>
                <a:cs typeface="Times New Roman" panose="02020603050405020304" pitchFamily="18" charset="0"/>
              </a:rPr>
              <a:t>sát</a:t>
            </a:r>
            <a:r>
              <a:rPr lang="en-US" altLang="en-US" sz="3200" dirty="0" smtClean="0">
                <a:solidFill>
                  <a:srgbClr val="7030A0"/>
                </a:solidFill>
                <a:latin typeface="Times New Roman" panose="02020603050405020304" pitchFamily="18" charset="0"/>
                <a:cs typeface="Times New Roman" panose="02020603050405020304" pitchFamily="18" charset="0"/>
              </a:rPr>
              <a:t> </a:t>
            </a:r>
            <a:r>
              <a:rPr lang="en-US" altLang="en-US" sz="3200" dirty="0" err="1" smtClean="0">
                <a:solidFill>
                  <a:srgbClr val="7030A0"/>
                </a:solidFill>
                <a:latin typeface="Times New Roman" panose="02020603050405020304" pitchFamily="18" charset="0"/>
                <a:cs typeface="Times New Roman" panose="02020603050405020304" pitchFamily="18" charset="0"/>
              </a:rPr>
              <a:t>và</a:t>
            </a:r>
            <a:r>
              <a:rPr lang="en-US" altLang="en-US" sz="3200" dirty="0">
                <a:solidFill>
                  <a:srgbClr val="7030A0"/>
                </a:solidFill>
                <a:latin typeface="Times New Roman" panose="02020603050405020304" pitchFamily="18" charset="0"/>
                <a:cs typeface="Times New Roman" panose="02020603050405020304" pitchFamily="18" charset="0"/>
              </a:rPr>
              <a:t> </a:t>
            </a:r>
            <a:r>
              <a:rPr lang="en-US" altLang="en-US" sz="3200" dirty="0" err="1" smtClean="0">
                <a:solidFill>
                  <a:srgbClr val="7030A0"/>
                </a:solidFill>
                <a:latin typeface="Times New Roman" panose="02020603050405020304" pitchFamily="18" charset="0"/>
                <a:cs typeface="Times New Roman" panose="02020603050405020304" pitchFamily="18" charset="0"/>
              </a:rPr>
              <a:t>ghi</a:t>
            </a:r>
            <a:r>
              <a:rPr lang="en-US" altLang="en-US" sz="3200" dirty="0" smtClean="0">
                <a:solidFill>
                  <a:srgbClr val="7030A0"/>
                </a:solidFill>
                <a:latin typeface="Times New Roman" panose="02020603050405020304" pitchFamily="18" charset="0"/>
                <a:cs typeface="Times New Roman" panose="02020603050405020304" pitchFamily="18" charset="0"/>
              </a:rPr>
              <a:t> </a:t>
            </a:r>
            <a:r>
              <a:rPr lang="en-US" altLang="en-US" sz="3200" dirty="0" err="1" smtClean="0">
                <a:solidFill>
                  <a:srgbClr val="7030A0"/>
                </a:solidFill>
                <a:latin typeface="Times New Roman" panose="02020603050405020304" pitchFamily="18" charset="0"/>
                <a:cs typeface="Times New Roman" panose="02020603050405020304" pitchFamily="18" charset="0"/>
              </a:rPr>
              <a:t>nhớ</a:t>
            </a:r>
            <a:r>
              <a:rPr lang="en-US" altLang="en-US" sz="3200" dirty="0" smtClean="0">
                <a:solidFill>
                  <a:srgbClr val="7030A0"/>
                </a:solidFill>
                <a:latin typeface="Times New Roman" panose="02020603050405020304" pitchFamily="18" charset="0"/>
                <a:cs typeface="Times New Roman" panose="02020603050405020304" pitchFamily="18" charset="0"/>
              </a:rPr>
              <a:t> </a:t>
            </a:r>
            <a:r>
              <a:rPr lang="en-US" altLang="en-US" sz="3200" dirty="0" err="1" smtClean="0">
                <a:solidFill>
                  <a:srgbClr val="7030A0"/>
                </a:solidFill>
                <a:latin typeface="Times New Roman" panose="02020603050405020304" pitchFamily="18" charset="0"/>
                <a:cs typeface="Times New Roman" panose="02020603050405020304" pitchFamily="18" charset="0"/>
              </a:rPr>
              <a:t>thông</a:t>
            </a:r>
            <a:r>
              <a:rPr lang="en-US" altLang="en-US" sz="3200" dirty="0" smtClean="0">
                <a:solidFill>
                  <a:srgbClr val="7030A0"/>
                </a:solidFill>
                <a:latin typeface="Times New Roman" panose="02020603050405020304" pitchFamily="18" charset="0"/>
                <a:cs typeface="Times New Roman" panose="02020603050405020304" pitchFamily="18" charset="0"/>
              </a:rPr>
              <a:t> tin </a:t>
            </a:r>
            <a:r>
              <a:rPr lang="en-US" altLang="en-US" sz="2400" dirty="0" smtClean="0">
                <a:solidFill>
                  <a:srgbClr val="7030A0"/>
                </a:solidFill>
                <a:latin typeface="Times New Roman" panose="02020603050405020304" pitchFamily="18" charset="0"/>
                <a:cs typeface="Times New Roman" panose="02020603050405020304" pitchFamily="18" charset="0"/>
              </a:rPr>
              <a:t>(HS </a:t>
            </a:r>
            <a:r>
              <a:rPr lang="en-US" altLang="en-US" sz="2400" dirty="0" err="1" smtClean="0">
                <a:solidFill>
                  <a:srgbClr val="7030A0"/>
                </a:solidFill>
                <a:latin typeface="Times New Roman" panose="02020603050405020304" pitchFamily="18" charset="0"/>
                <a:cs typeface="Times New Roman" panose="02020603050405020304" pitchFamily="18" charset="0"/>
              </a:rPr>
              <a:t>truy</a:t>
            </a:r>
            <a:r>
              <a:rPr lang="en-US" altLang="en-US" sz="2400" dirty="0" smtClean="0">
                <a:solidFill>
                  <a:srgbClr val="7030A0"/>
                </a:solidFill>
                <a:latin typeface="Times New Roman" panose="02020603050405020304" pitchFamily="18" charset="0"/>
                <a:cs typeface="Times New Roman" panose="02020603050405020304" pitchFamily="18" charset="0"/>
              </a:rPr>
              <a:t> </a:t>
            </a:r>
            <a:r>
              <a:rPr lang="en-US" altLang="en-US" sz="2400" dirty="0" err="1" smtClean="0">
                <a:solidFill>
                  <a:srgbClr val="7030A0"/>
                </a:solidFill>
                <a:latin typeface="Times New Roman" panose="02020603050405020304" pitchFamily="18" charset="0"/>
                <a:cs typeface="Times New Roman" panose="02020603050405020304" pitchFamily="18" charset="0"/>
              </a:rPr>
              <a:t>cập</a:t>
            </a:r>
            <a:r>
              <a:rPr lang="en-US" altLang="en-US" sz="2400" dirty="0">
                <a:solidFill>
                  <a:srgbClr val="7030A0"/>
                </a:solidFill>
                <a:latin typeface="Times New Roman" panose="02020603050405020304" pitchFamily="18" charset="0"/>
                <a:cs typeface="Times New Roman" panose="02020603050405020304" pitchFamily="18" charset="0"/>
              </a:rPr>
              <a:t> </a:t>
            </a:r>
            <a:r>
              <a:rPr lang="en-US" altLang="en-US" sz="2400" dirty="0" err="1">
                <a:solidFill>
                  <a:srgbClr val="7030A0"/>
                </a:solidFill>
                <a:latin typeface="Times New Roman" panose="02020603050405020304" pitchFamily="18" charset="0"/>
                <a:cs typeface="Times New Roman" panose="02020603050405020304" pitchFamily="18" charset="0"/>
              </a:rPr>
              <a:t>vào</a:t>
            </a:r>
            <a:r>
              <a:rPr lang="en-US" altLang="en-US" sz="2400" dirty="0" smtClean="0">
                <a:solidFill>
                  <a:srgbClr val="7030A0"/>
                </a:solidFill>
                <a:latin typeface="Times New Roman" panose="02020603050405020304" pitchFamily="18" charset="0"/>
                <a:cs typeface="Times New Roman" panose="02020603050405020304" pitchFamily="18" charset="0"/>
              </a:rPr>
              <a:t>: https</a:t>
            </a:r>
            <a:r>
              <a:rPr lang="en-US" altLang="en-US" sz="2400" dirty="0">
                <a:solidFill>
                  <a:srgbClr val="7030A0"/>
                </a:solidFill>
                <a:latin typeface="Times New Roman" panose="02020603050405020304" pitchFamily="18" charset="0"/>
                <a:cs typeface="Times New Roman" panose="02020603050405020304" pitchFamily="18" charset="0"/>
              </a:rPr>
              <a:t>://</a:t>
            </a:r>
            <a:r>
              <a:rPr lang="en-US" altLang="en-US" sz="2400" dirty="0" smtClean="0">
                <a:solidFill>
                  <a:srgbClr val="7030A0"/>
                </a:solidFill>
                <a:latin typeface="Times New Roman" panose="02020603050405020304" pitchFamily="18" charset="0"/>
                <a:cs typeface="Times New Roman" panose="02020603050405020304" pitchFamily="18" charset="0"/>
              </a:rPr>
              <a:t>www.youtube.com/watch?v=hM88bCBOAtI)</a:t>
            </a:r>
            <a:endParaRPr lang="en-US" altLang="en-US" sz="2400" dirty="0">
              <a:solidFill>
                <a:srgbClr val="7030A0"/>
              </a:solidFill>
              <a:latin typeface="Times New Roman" panose="02020603050405020304" pitchFamily="18" charset="0"/>
              <a:cs typeface="Times New Roman" panose="02020603050405020304" pitchFamily="18" charset="0"/>
            </a:endParaRPr>
          </a:p>
        </p:txBody>
      </p:sp>
      <p:pic>
        <p:nvPicPr>
          <p:cNvPr id="1026" name="Picture 2" descr="Äá»nh nghÄ©a mÃ¡y biáº¿n Ã¡p? CÃ´ng suáº¥t mÃ¡y biáº¿n Ã¡p? - DINHNGHIA.V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9910" y="2314538"/>
            <a:ext cx="6193970" cy="4439014"/>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5"/>
          <p:cNvSpPr txBox="1">
            <a:spLocks noChangeArrowheads="1"/>
          </p:cNvSpPr>
          <p:nvPr/>
        </p:nvSpPr>
        <p:spPr bwMode="auto">
          <a:xfrm>
            <a:off x="783772" y="2429691"/>
            <a:ext cx="513370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spcBef>
                <a:spcPct val="50000"/>
              </a:spcBef>
              <a:buClrTx/>
              <a:buSzTx/>
              <a:buFont typeface="Wingdings" panose="05000000000000000000" pitchFamily="2" charset="2"/>
              <a:buChar char="v"/>
            </a:pPr>
            <a:r>
              <a:rPr lang="en-US" altLang="en-US" sz="3600" b="1" dirty="0">
                <a:solidFill>
                  <a:srgbClr val="002060"/>
                </a:solidFill>
                <a:latin typeface="Times New Roman" panose="02020603050405020304" pitchFamily="18" charset="0"/>
                <a:cs typeface="Times New Roman" panose="02020603050405020304" pitchFamily="18" charset="0"/>
              </a:rPr>
              <a:t>Hai </a:t>
            </a:r>
            <a:r>
              <a:rPr lang="en-US" altLang="en-US" sz="3600" b="1" dirty="0" err="1">
                <a:solidFill>
                  <a:srgbClr val="002060"/>
                </a:solidFill>
                <a:latin typeface="Times New Roman" panose="02020603050405020304" pitchFamily="18" charset="0"/>
                <a:cs typeface="Times New Roman" panose="02020603050405020304" pitchFamily="18" charset="0"/>
              </a:rPr>
              <a:t>cuộn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dây</a:t>
            </a:r>
            <a:r>
              <a:rPr lang="en-US" altLang="en-US" sz="3600" b="1" dirty="0">
                <a:solidFill>
                  <a:srgbClr val="002060"/>
                </a:solidFill>
                <a:latin typeface="Times New Roman" panose="02020603050405020304" pitchFamily="18" charset="0"/>
                <a:cs typeface="Times New Roman" panose="02020603050405020304" pitchFamily="18" charset="0"/>
              </a:rPr>
              <a:t>(</a:t>
            </a:r>
            <a:r>
              <a:rPr lang="en-US" altLang="en-US" sz="3600" b="1" dirty="0" err="1">
                <a:solidFill>
                  <a:srgbClr val="002060"/>
                </a:solidFill>
                <a:latin typeface="Times New Roman" panose="02020603050405020304" pitchFamily="18" charset="0"/>
                <a:cs typeface="Times New Roman" panose="02020603050405020304" pitchFamily="18" charset="0"/>
              </a:rPr>
              <a:t>cuộn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sơ</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cấp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cuộn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cấp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vòng</a:t>
            </a:r>
            <a:r>
              <a:rPr lang="en-US" altLang="en-US" sz="3600" b="1" dirty="0">
                <a:solidFill>
                  <a:srgbClr val="002060"/>
                </a:solidFill>
                <a:latin typeface="Times New Roman" panose="02020603050405020304" pitchFamily="18" charset="0"/>
                <a:cs typeface="Times New Roman" panose="02020603050405020304" pitchFamily="18" charset="0"/>
              </a:rPr>
              <a:t> n</a:t>
            </a:r>
            <a:r>
              <a:rPr lang="en-US" altLang="en-US" sz="3600" b="1" baseline="-25000" dirty="0">
                <a:solidFill>
                  <a:srgbClr val="002060"/>
                </a:solidFill>
                <a:latin typeface="Times New Roman" panose="02020603050405020304" pitchFamily="18" charset="0"/>
                <a:cs typeface="Times New Roman" panose="02020603050405020304" pitchFamily="18" charset="0"/>
              </a:rPr>
              <a:t>1</a:t>
            </a:r>
            <a:r>
              <a:rPr lang="en-US" altLang="en-US" sz="3600" b="1" dirty="0">
                <a:solidFill>
                  <a:srgbClr val="002060"/>
                </a:solidFill>
                <a:latin typeface="Times New Roman" panose="02020603050405020304" pitchFamily="18" charset="0"/>
                <a:cs typeface="Times New Roman" panose="02020603050405020304" pitchFamily="18" charset="0"/>
              </a:rPr>
              <a:t>, n</a:t>
            </a:r>
            <a:r>
              <a:rPr lang="en-US" altLang="en-US" sz="3600" b="1" baseline="-25000" dirty="0">
                <a:solidFill>
                  <a:srgbClr val="002060"/>
                </a:solidFill>
                <a:latin typeface="Times New Roman" panose="02020603050405020304" pitchFamily="18" charset="0"/>
                <a:cs typeface="Times New Roman" panose="02020603050405020304" pitchFamily="18" charset="0"/>
              </a:rPr>
              <a:t>2</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nhau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đặt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cách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với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nhau</a:t>
            </a:r>
            <a:endParaRPr lang="en-US" altLang="en-US" sz="3600" b="1" dirty="0">
              <a:solidFill>
                <a:srgbClr val="002060"/>
              </a:solidFill>
              <a:latin typeface="Times New Roman" panose="02020603050405020304" pitchFamily="18" charset="0"/>
              <a:cs typeface="Times New Roman" panose="02020603050405020304" pitchFamily="18" charset="0"/>
            </a:endParaRPr>
          </a:p>
          <a:p>
            <a:pPr algn="just" eaLnBrk="1" hangingPunct="1">
              <a:spcBef>
                <a:spcPct val="50000"/>
              </a:spcBef>
              <a:buClrTx/>
              <a:buSzTx/>
              <a:buFont typeface="Wingdings" panose="05000000000000000000" pitchFamily="2" charset="2"/>
              <a:buChar char="v"/>
            </a:pPr>
            <a:r>
              <a:rPr lang="en-US" altLang="en-US" sz="3600" b="1" dirty="0" err="1">
                <a:solidFill>
                  <a:srgbClr val="002060"/>
                </a:solidFill>
                <a:latin typeface="Times New Roman" panose="02020603050405020304" pitchFamily="18" charset="0"/>
                <a:cs typeface="Times New Roman" panose="02020603050405020304" pitchFamily="18" charset="0"/>
              </a:rPr>
              <a:t>Một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sắt</a:t>
            </a:r>
            <a:r>
              <a:rPr lang="en-US" altLang="en-US" sz="3600" b="1" dirty="0">
                <a:solidFill>
                  <a:srgbClr val="002060"/>
                </a:solidFill>
                <a:latin typeface="Times New Roman" panose="02020603050405020304" pitchFamily="18" charset="0"/>
                <a:cs typeface="Times New Roman" panose="02020603050405020304" pitchFamily="18" charset="0"/>
              </a:rPr>
              <a:t> (hay </a:t>
            </a:r>
            <a:r>
              <a:rPr lang="en-US" altLang="en-US" sz="3600" b="1" dirty="0" err="1">
                <a:solidFill>
                  <a:srgbClr val="002060"/>
                </a:solidFill>
                <a:latin typeface="Times New Roman" panose="02020603050405020304" pitchFamily="18" charset="0"/>
                <a:cs typeface="Times New Roman" panose="02020603050405020304" pitchFamily="18" charset="0"/>
              </a:rPr>
              <a:t>thép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pha</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silic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chung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cả</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hai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cuộn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dây</a:t>
            </a:r>
            <a:r>
              <a:rPr lang="en-US" altLang="en-US" sz="3600" b="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3430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7"/>
          <p:cNvSpPr txBox="1">
            <a:spLocks noChangeArrowheads="1"/>
          </p:cNvSpPr>
          <p:nvPr/>
        </p:nvSpPr>
        <p:spPr bwMode="auto">
          <a:xfrm>
            <a:off x="722810" y="1151663"/>
            <a:ext cx="1102069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vi-VN" sz="3600" b="1" dirty="0" smtClean="0">
                <a:solidFill>
                  <a:srgbClr val="C00000"/>
                </a:solidFill>
              </a:rPr>
              <a:t>C2</a:t>
            </a:r>
            <a:r>
              <a:rPr lang="en-US" sz="3600" b="1" dirty="0" smtClean="0">
                <a:solidFill>
                  <a:srgbClr val="C00000"/>
                </a:solidFill>
              </a:rPr>
              <a:t>/100</a:t>
            </a:r>
            <a:r>
              <a:rPr lang="vi-VN" sz="3600" dirty="0" smtClean="0"/>
              <a:t>: </a:t>
            </a:r>
            <a:r>
              <a:rPr lang="vi-VN" sz="3600" dirty="0"/>
              <a:t>Đặt vào hai đầu cuộn sơ cấp một HĐT xoay chiều thì trong cuộn dây đó có dòng điện xoay chiều chạy qua. Từ trưường trong lõi sắt luân phiên tăng giảm, vì thế số đường sức từ xuyên qua tiết diện S của cuộn thứ cấp luân phiên tăng giảm. Kết quả là trong cuộn thứ cấp xuất hiện một dòng điện xoay chiều. Một dòng điện xoay chiều phải do một HĐT xoay chiều gây </a:t>
            </a:r>
            <a:r>
              <a:rPr lang="vi-VN" sz="3600" dirty="0" smtClean="0"/>
              <a:t>ra</a:t>
            </a:r>
            <a:r>
              <a:rPr lang="en-US" sz="3600" dirty="0" smtClean="0"/>
              <a:t>.</a:t>
            </a:r>
            <a:r>
              <a:rPr lang="en-US" sz="3600" dirty="0" err="1" smtClean="0"/>
              <a:t>Vì</a:t>
            </a:r>
            <a:r>
              <a:rPr lang="en-US" sz="3600" dirty="0" smtClean="0"/>
              <a:t> </a:t>
            </a:r>
            <a:r>
              <a:rPr lang="vi-VN" sz="3600" dirty="0" smtClean="0"/>
              <a:t>vậy</a:t>
            </a:r>
            <a:r>
              <a:rPr lang="vi-VN" sz="3600" dirty="0"/>
              <a:t>, HĐT hai đầu cuộn thứ cấp cũng là HĐT xoay chiều.</a:t>
            </a:r>
          </a:p>
        </p:txBody>
      </p:sp>
    </p:spTree>
    <p:extLst>
      <p:ext uri="{BB962C8B-B14F-4D97-AF65-F5344CB8AC3E}">
        <p14:creationId xmlns:p14="http://schemas.microsoft.com/office/powerpoint/2010/main" val="350545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588" y="597985"/>
            <a:ext cx="8911687" cy="682176"/>
          </a:xfrm>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2. </a:t>
            </a:r>
            <a:r>
              <a:rPr lang="en-US" b="1" dirty="0" err="1" smtClean="0">
                <a:solidFill>
                  <a:srgbClr val="C00000"/>
                </a:solidFill>
                <a:latin typeface="Times New Roman" panose="02020603050405020304" pitchFamily="18" charset="0"/>
                <a:cs typeface="Times New Roman" panose="02020603050405020304" pitchFamily="18" charset="0"/>
              </a:rPr>
              <a:t>Kết</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luận</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4" name="Text Box 36"/>
          <p:cNvSpPr txBox="1">
            <a:spLocks noChangeArrowheads="1"/>
          </p:cNvSpPr>
          <p:nvPr/>
        </p:nvSpPr>
        <p:spPr bwMode="auto">
          <a:xfrm>
            <a:off x="1318233" y="1608274"/>
            <a:ext cx="10743138" cy="1754326"/>
          </a:xfrm>
          <a:prstGeom prst="rect">
            <a:avLst/>
          </a:prstGeom>
          <a:noFill/>
          <a:ln>
            <a:noFill/>
          </a:ln>
          <a:effec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spcBef>
                <a:spcPct val="50000"/>
              </a:spcBef>
            </a:pPr>
            <a:r>
              <a:rPr lang="vi-VN" sz="3600" b="1" dirty="0" smtClean="0">
                <a:solidFill>
                  <a:srgbClr val="0070C0"/>
                </a:solidFill>
              </a:rPr>
              <a:t>* </a:t>
            </a:r>
            <a:r>
              <a:rPr lang="vi-VN" sz="3600" b="1" dirty="0">
                <a:solidFill>
                  <a:srgbClr val="0070C0"/>
                </a:solidFill>
              </a:rPr>
              <a:t>Khi đặt vào hai đầu cuộn sơ cấp một </a:t>
            </a:r>
            <a:r>
              <a:rPr lang="en-US" sz="3600" b="1" dirty="0" err="1" smtClean="0">
                <a:solidFill>
                  <a:srgbClr val="0070C0"/>
                </a:solidFill>
              </a:rPr>
              <a:t>hiệu</a:t>
            </a:r>
            <a:r>
              <a:rPr lang="en-US" sz="3600" b="1" dirty="0" smtClean="0">
                <a:solidFill>
                  <a:srgbClr val="0070C0"/>
                </a:solidFill>
              </a:rPr>
              <a:t> </a:t>
            </a:r>
            <a:r>
              <a:rPr lang="en-US" sz="3600" b="1" dirty="0" err="1" smtClean="0">
                <a:solidFill>
                  <a:srgbClr val="0070C0"/>
                </a:solidFill>
              </a:rPr>
              <a:t>điện</a:t>
            </a:r>
            <a:r>
              <a:rPr lang="en-US" sz="3600" b="1" dirty="0" smtClean="0">
                <a:solidFill>
                  <a:srgbClr val="0070C0"/>
                </a:solidFill>
              </a:rPr>
              <a:t> </a:t>
            </a:r>
            <a:r>
              <a:rPr lang="en-US" sz="3600" b="1" dirty="0" err="1" smtClean="0">
                <a:solidFill>
                  <a:srgbClr val="0070C0"/>
                </a:solidFill>
              </a:rPr>
              <a:t>thế</a:t>
            </a:r>
            <a:r>
              <a:rPr lang="vi-VN" sz="3600" b="1" dirty="0" smtClean="0">
                <a:solidFill>
                  <a:srgbClr val="0070C0"/>
                </a:solidFill>
              </a:rPr>
              <a:t> </a:t>
            </a:r>
            <a:r>
              <a:rPr lang="vi-VN" sz="3600" b="1" dirty="0">
                <a:solidFill>
                  <a:srgbClr val="0070C0"/>
                </a:solidFill>
              </a:rPr>
              <a:t>xoay chiều thì ở hai đầu cuộn thứ cấp xuất hiện một </a:t>
            </a:r>
            <a:r>
              <a:rPr lang="en-US" sz="3600" b="1" dirty="0" err="1" smtClean="0">
                <a:solidFill>
                  <a:srgbClr val="0070C0"/>
                </a:solidFill>
              </a:rPr>
              <a:t>hiệu</a:t>
            </a:r>
            <a:r>
              <a:rPr lang="en-US" sz="3600" b="1" dirty="0" smtClean="0">
                <a:solidFill>
                  <a:srgbClr val="0070C0"/>
                </a:solidFill>
              </a:rPr>
              <a:t> </a:t>
            </a:r>
            <a:r>
              <a:rPr lang="en-US" sz="3600" b="1" dirty="0" err="1" smtClean="0">
                <a:solidFill>
                  <a:srgbClr val="0070C0"/>
                </a:solidFill>
              </a:rPr>
              <a:t>điện</a:t>
            </a:r>
            <a:r>
              <a:rPr lang="en-US" sz="3600" b="1" dirty="0" smtClean="0">
                <a:solidFill>
                  <a:srgbClr val="0070C0"/>
                </a:solidFill>
              </a:rPr>
              <a:t> </a:t>
            </a:r>
            <a:r>
              <a:rPr lang="en-US" sz="3600" b="1" dirty="0" err="1" smtClean="0">
                <a:solidFill>
                  <a:srgbClr val="0070C0"/>
                </a:solidFill>
              </a:rPr>
              <a:t>thế</a:t>
            </a:r>
            <a:r>
              <a:rPr lang="vi-VN" sz="3600" b="1" dirty="0" smtClean="0">
                <a:solidFill>
                  <a:srgbClr val="0070C0"/>
                </a:solidFill>
              </a:rPr>
              <a:t> </a:t>
            </a:r>
            <a:r>
              <a:rPr lang="vi-VN" sz="3600" b="1" dirty="0">
                <a:solidFill>
                  <a:srgbClr val="0070C0"/>
                </a:solidFill>
              </a:rPr>
              <a:t>xoay chiều.</a:t>
            </a:r>
            <a:endParaRPr lang="en-US" altLang="en-US" sz="3600" b="1" dirty="0">
              <a:solidFill>
                <a:srgbClr val="0070C0"/>
              </a:solidFill>
              <a:latin typeface=".VnTime" panose="020B7200000000000000" pitchFamily="34" charset="0"/>
            </a:endParaRPr>
          </a:p>
        </p:txBody>
      </p:sp>
    </p:spTree>
    <p:extLst>
      <p:ext uri="{BB962C8B-B14F-4D97-AF65-F5344CB8AC3E}">
        <p14:creationId xmlns:p14="http://schemas.microsoft.com/office/powerpoint/2010/main" val="14724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ChangeArrowheads="1"/>
          </p:cNvSpPr>
          <p:nvPr/>
        </p:nvSpPr>
        <p:spPr bwMode="auto">
          <a:xfrm>
            <a:off x="1524001" y="-11799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sp>
        <p:nvSpPr>
          <p:cNvPr id="60421" name="Text Box 3"/>
          <p:cNvSpPr txBox="1">
            <a:spLocks noChangeArrowheads="1"/>
          </p:cNvSpPr>
          <p:nvPr/>
        </p:nvSpPr>
        <p:spPr bwMode="auto">
          <a:xfrm>
            <a:off x="718457" y="159900"/>
            <a:ext cx="11473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b="1" dirty="0" smtClean="0">
                <a:solidFill>
                  <a:srgbClr val="C00000"/>
                </a:solidFill>
                <a:latin typeface="Times New Roman" panose="02020603050405020304" pitchFamily="18" charset="0"/>
                <a:cs typeface="Times New Roman" panose="02020603050405020304" pitchFamily="18" charset="0"/>
              </a:rPr>
              <a:t>3. </a:t>
            </a:r>
            <a:r>
              <a:rPr lang="en-US" altLang="en-US" sz="3600" b="1" dirty="0" err="1">
                <a:solidFill>
                  <a:srgbClr val="C00000"/>
                </a:solidFill>
                <a:latin typeface="Times New Roman" panose="02020603050405020304" pitchFamily="18" charset="0"/>
                <a:cs typeface="Times New Roman" panose="02020603050405020304" pitchFamily="18" charset="0"/>
              </a:rPr>
              <a:t>Tác</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dụng</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làm</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biến</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đổi</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hiệu</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điện</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thế</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của</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máy</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biến</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thế</a:t>
            </a:r>
            <a:endParaRPr lang="en-US" altLang="en-US" sz="3600" b="1" dirty="0">
              <a:solidFill>
                <a:srgbClr val="C00000"/>
              </a:solidFill>
              <a:cs typeface="Arial" panose="020B0604020202020204" pitchFamily="34" charset="0"/>
            </a:endParaRPr>
          </a:p>
        </p:txBody>
      </p:sp>
      <p:sp>
        <p:nvSpPr>
          <p:cNvPr id="11" name="Text Box 54"/>
          <p:cNvSpPr txBox="1">
            <a:spLocks noChangeArrowheads="1"/>
          </p:cNvSpPr>
          <p:nvPr/>
        </p:nvSpPr>
        <p:spPr bwMode="auto">
          <a:xfrm>
            <a:off x="718457" y="955456"/>
            <a:ext cx="1097715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1" algn="just" eaLnBrk="1" hangingPunct="1">
              <a:spcBef>
                <a:spcPct val="50000"/>
              </a:spcBef>
              <a:buClrTx/>
              <a:buSzTx/>
              <a:buFontTx/>
              <a:buNone/>
            </a:pPr>
            <a:r>
              <a:rPr lang="en-US" altLang="en-US" sz="3600" b="1" dirty="0">
                <a:solidFill>
                  <a:srgbClr val="0070C0"/>
                </a:solidFill>
                <a:latin typeface="Arial" panose="020B0604020202020204" pitchFamily="34"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Hiệu</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điện</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thế</a:t>
            </a:r>
            <a:r>
              <a:rPr lang="en-US" altLang="en-US" sz="3600" b="1" dirty="0">
                <a:solidFill>
                  <a:srgbClr val="0070C0"/>
                </a:solidFill>
                <a:latin typeface="Times New Roman" panose="02020603050405020304" pitchFamily="18" charset="0"/>
                <a:cs typeface="Times New Roman" panose="02020603050405020304" pitchFamily="18" charset="0"/>
              </a:rPr>
              <a:t> ở </a:t>
            </a:r>
            <a:r>
              <a:rPr lang="en-US" altLang="en-US" sz="3600" b="1" dirty="0" err="1">
                <a:solidFill>
                  <a:srgbClr val="0070C0"/>
                </a:solidFill>
                <a:latin typeface="Times New Roman" panose="02020603050405020304" pitchFamily="18" charset="0"/>
                <a:cs typeface="Times New Roman" panose="02020603050405020304" pitchFamily="18" charset="0"/>
              </a:rPr>
              <a:t>hai</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đầu</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mỗi</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cuộn</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dây</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tỉ</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lệ</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với</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số</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vòng</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dây</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của</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mỗi</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cuộn</a:t>
            </a:r>
            <a:r>
              <a:rPr lang="en-US" altLang="en-US" sz="3600" b="1" dirty="0">
                <a:solidFill>
                  <a:srgbClr val="0070C0"/>
                </a:solidFill>
                <a:latin typeface="Times New Roman" panose="02020603050405020304" pitchFamily="18" charset="0"/>
                <a:cs typeface="Times New Roman" panose="02020603050405020304" pitchFamily="18" charset="0"/>
              </a:rPr>
              <a:t>.</a:t>
            </a:r>
            <a:endParaRPr lang="en-US" altLang="en-US" sz="3600" b="1" dirty="0">
              <a:solidFill>
                <a:srgbClr val="0070C0"/>
              </a:solidFill>
              <a:latin typeface="Arial" panose="020B0604020202020204" pitchFamily="34" charset="0"/>
            </a:endParaRPr>
          </a:p>
        </p:txBody>
      </p:sp>
      <p:graphicFrame>
        <p:nvGraphicFramePr>
          <p:cNvPr id="12" name="Object 50"/>
          <p:cNvGraphicFramePr>
            <a:graphicFrameLocks noChangeAspect="1"/>
          </p:cNvGraphicFramePr>
          <p:nvPr>
            <p:extLst>
              <p:ext uri="{D42A27DB-BD31-4B8C-83A1-F6EECF244321}">
                <p14:modId xmlns:p14="http://schemas.microsoft.com/office/powerpoint/2010/main" val="1656779424"/>
              </p:ext>
            </p:extLst>
          </p:nvPr>
        </p:nvGraphicFramePr>
        <p:xfrm>
          <a:off x="6112669" y="1514536"/>
          <a:ext cx="1851795" cy="1431724"/>
        </p:xfrm>
        <a:graphic>
          <a:graphicData uri="http://schemas.openxmlformats.org/presentationml/2006/ole">
            <mc:AlternateContent xmlns:mc="http://schemas.openxmlformats.org/markup-compatibility/2006">
              <mc:Choice xmlns:v="urn:schemas-microsoft-com:vml" Requires="v">
                <p:oleObj spid="_x0000_s2060" name="Equation" r:id="rId4" imgW="558558" imgH="431613" progId="Equation.3">
                  <p:embed/>
                </p:oleObj>
              </mc:Choice>
              <mc:Fallback>
                <p:oleObj name="Equation" r:id="rId4" imgW="558558" imgH="431613" progId="Equation.3">
                  <p:embed/>
                  <p:pic>
                    <p:nvPicPr>
                      <p:cNvPr id="12" name="Object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2669" y="1514536"/>
                        <a:ext cx="1851795" cy="1431724"/>
                      </a:xfrm>
                      <a:prstGeom prst="rect">
                        <a:avLst/>
                      </a:prstGeom>
                      <a:noFill/>
                      <a:ln>
                        <a:noFill/>
                      </a:ln>
                      <a:effectLst/>
                    </p:spPr>
                  </p:pic>
                </p:oleObj>
              </mc:Fallback>
            </mc:AlternateContent>
          </a:graphicData>
        </a:graphic>
      </p:graphicFrame>
      <p:sp>
        <p:nvSpPr>
          <p:cNvPr id="14" name="Text Box 53"/>
          <p:cNvSpPr txBox="1">
            <a:spLocks noChangeArrowheads="1"/>
          </p:cNvSpPr>
          <p:nvPr/>
        </p:nvSpPr>
        <p:spPr bwMode="auto">
          <a:xfrm>
            <a:off x="905690" y="3610647"/>
            <a:ext cx="967957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50000"/>
              </a:spcBef>
              <a:buClrTx/>
              <a:buSzTx/>
              <a:buBlip>
                <a:blip r:embed="rId6"/>
              </a:buBlip>
            </a:pPr>
            <a:r>
              <a:rPr lang="en-US" altLang="en-US" sz="3600" b="1" dirty="0">
                <a:solidFill>
                  <a:srgbClr val="0070C0"/>
                </a:solidFill>
                <a:latin typeface="Arial" panose="020B0604020202020204" pitchFamily="34"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Khi</a:t>
            </a:r>
            <a:r>
              <a:rPr lang="en-US" altLang="en-US" sz="3600" b="1" dirty="0">
                <a:solidFill>
                  <a:srgbClr val="0070C0"/>
                </a:solidFill>
                <a:latin typeface="Times New Roman" panose="02020603050405020304" pitchFamily="18" charset="0"/>
                <a:cs typeface="Times New Roman" panose="02020603050405020304" pitchFamily="18" charset="0"/>
              </a:rPr>
              <a:t> U</a:t>
            </a:r>
            <a:r>
              <a:rPr lang="en-US" altLang="en-US" sz="3600" b="1" baseline="-25000" dirty="0">
                <a:solidFill>
                  <a:srgbClr val="0070C0"/>
                </a:solidFill>
                <a:latin typeface="Times New Roman" panose="02020603050405020304" pitchFamily="18" charset="0"/>
                <a:cs typeface="Times New Roman" panose="02020603050405020304" pitchFamily="18" charset="0"/>
              </a:rPr>
              <a:t>1 </a:t>
            </a:r>
            <a:r>
              <a:rPr lang="en-US" altLang="en-US" sz="3600" b="1" dirty="0">
                <a:solidFill>
                  <a:srgbClr val="0070C0"/>
                </a:solidFill>
                <a:latin typeface="Times New Roman" panose="02020603050405020304" pitchFamily="18" charset="0"/>
                <a:cs typeface="Times New Roman" panose="02020603050405020304" pitchFamily="18" charset="0"/>
              </a:rPr>
              <a:t>&gt; U</a:t>
            </a:r>
            <a:r>
              <a:rPr lang="en-US" altLang="en-US" sz="3600" b="1" baseline="-25000" dirty="0">
                <a:solidFill>
                  <a:srgbClr val="0070C0"/>
                </a:solidFill>
                <a:latin typeface="Times New Roman" panose="02020603050405020304" pitchFamily="18" charset="0"/>
                <a:cs typeface="Times New Roman" panose="02020603050405020304" pitchFamily="18" charset="0"/>
              </a:rPr>
              <a:t>2</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smtClean="0">
                <a:solidFill>
                  <a:srgbClr val="0070C0"/>
                </a:solidFill>
                <a:latin typeface="Times New Roman" panose="02020603050405020304" pitchFamily="18" charset="0"/>
                <a:cs typeface="Times New Roman" panose="02020603050405020304" pitchFamily="18" charset="0"/>
              </a:rPr>
              <a:t>hay n</a:t>
            </a:r>
            <a:r>
              <a:rPr lang="en-US" altLang="en-US" sz="3600" b="1" baseline="-25000" dirty="0" smtClean="0">
                <a:solidFill>
                  <a:srgbClr val="0070C0"/>
                </a:solidFill>
                <a:latin typeface="Times New Roman" panose="02020603050405020304" pitchFamily="18" charset="0"/>
                <a:cs typeface="Times New Roman" panose="02020603050405020304" pitchFamily="18" charset="0"/>
              </a:rPr>
              <a:t>1 </a:t>
            </a:r>
            <a:r>
              <a:rPr lang="en-US" altLang="en-US" sz="3600" b="1" dirty="0" smtClean="0">
                <a:solidFill>
                  <a:srgbClr val="0070C0"/>
                </a:solidFill>
                <a:latin typeface="Times New Roman" panose="02020603050405020304" pitchFamily="18" charset="0"/>
                <a:cs typeface="Times New Roman" panose="02020603050405020304" pitchFamily="18" charset="0"/>
              </a:rPr>
              <a:t>&gt; n</a:t>
            </a:r>
            <a:r>
              <a:rPr lang="en-US" altLang="en-US" sz="3600" b="1" baseline="-25000" dirty="0" smtClean="0">
                <a:solidFill>
                  <a:srgbClr val="0070C0"/>
                </a:solidFill>
                <a:latin typeface="Times New Roman" panose="02020603050405020304" pitchFamily="18" charset="0"/>
                <a:cs typeface="Times New Roman" panose="02020603050405020304" pitchFamily="18" charset="0"/>
              </a:rPr>
              <a:t>2 </a:t>
            </a:r>
            <a:r>
              <a:rPr lang="en-US" altLang="en-US" sz="3600" b="1" dirty="0" smtClean="0">
                <a:solidFill>
                  <a:srgbClr val="0070C0"/>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3600" b="1" dirty="0" smtClean="0">
                <a:solidFill>
                  <a:srgbClr val="0070C0"/>
                </a:solidFill>
                <a:latin typeface="Times New Roman" panose="02020603050405020304" pitchFamily="18" charset="0"/>
                <a:cs typeface="Times New Roman" panose="02020603050405020304" pitchFamily="18" charset="0"/>
              </a:rPr>
              <a:t> </a:t>
            </a:r>
            <a:r>
              <a:rPr lang="en-US" altLang="en-US" sz="3600" b="1" dirty="0">
                <a:solidFill>
                  <a:srgbClr val="0070C0"/>
                </a:solidFill>
                <a:latin typeface="Times New Roman" panose="02020603050405020304" pitchFamily="18" charset="0"/>
                <a:cs typeface="Times New Roman" panose="02020603050405020304" pitchFamily="18" charset="0"/>
              </a:rPr>
              <a:t>ta </a:t>
            </a:r>
            <a:r>
              <a:rPr lang="en-US" altLang="en-US" sz="3600" b="1" dirty="0" err="1">
                <a:solidFill>
                  <a:srgbClr val="0070C0"/>
                </a:solidFill>
                <a:latin typeface="Times New Roman" panose="02020603050405020304" pitchFamily="18" charset="0"/>
                <a:cs typeface="Times New Roman" panose="02020603050405020304" pitchFamily="18" charset="0"/>
              </a:rPr>
              <a:t>có</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máy</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hạ</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thế</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smtClean="0">
                <a:solidFill>
                  <a:srgbClr val="0070C0"/>
                </a:solidFill>
                <a:latin typeface="Times New Roman" panose="02020603050405020304" pitchFamily="18" charset="0"/>
                <a:cs typeface="Times New Roman" panose="02020603050405020304" pitchFamily="18" charset="0"/>
              </a:rPr>
              <a:t>.</a:t>
            </a:r>
            <a:endParaRPr lang="en-US" altLang="en-US" sz="3600" b="1" dirty="0">
              <a:solidFill>
                <a:srgbClr val="0070C0"/>
              </a:solidFill>
              <a:latin typeface="Times New Roman" panose="02020603050405020304" pitchFamily="18" charset="0"/>
              <a:cs typeface="Times New Roman" panose="02020603050405020304" pitchFamily="18" charset="0"/>
            </a:endParaRPr>
          </a:p>
          <a:p>
            <a:pPr>
              <a:spcBef>
                <a:spcPct val="50000"/>
              </a:spcBef>
              <a:buClrTx/>
              <a:buSzTx/>
              <a:buBlip>
                <a:blip r:embed="rId6"/>
              </a:buBlip>
            </a:pP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Khi</a:t>
            </a:r>
            <a:r>
              <a:rPr lang="en-US" altLang="en-US" sz="3600" b="1" dirty="0">
                <a:solidFill>
                  <a:srgbClr val="0070C0"/>
                </a:solidFill>
                <a:latin typeface="Times New Roman" panose="02020603050405020304" pitchFamily="18" charset="0"/>
                <a:cs typeface="Times New Roman" panose="02020603050405020304" pitchFamily="18" charset="0"/>
              </a:rPr>
              <a:t> U</a:t>
            </a:r>
            <a:r>
              <a:rPr lang="en-US" altLang="en-US" sz="3600" b="1" baseline="-25000" dirty="0">
                <a:solidFill>
                  <a:srgbClr val="0070C0"/>
                </a:solidFill>
                <a:latin typeface="Times New Roman" panose="02020603050405020304" pitchFamily="18" charset="0"/>
                <a:cs typeface="Times New Roman" panose="02020603050405020304" pitchFamily="18" charset="0"/>
              </a:rPr>
              <a:t>1</a:t>
            </a:r>
            <a:r>
              <a:rPr lang="en-US" altLang="en-US" sz="3600" b="1" dirty="0">
                <a:solidFill>
                  <a:srgbClr val="0070C0"/>
                </a:solidFill>
                <a:latin typeface="Times New Roman" panose="02020603050405020304" pitchFamily="18" charset="0"/>
                <a:cs typeface="Times New Roman" panose="02020603050405020304" pitchFamily="18" charset="0"/>
              </a:rPr>
              <a:t> &lt; </a:t>
            </a:r>
            <a:r>
              <a:rPr lang="en-US" altLang="en-US" sz="3600" b="1" dirty="0" smtClean="0">
                <a:solidFill>
                  <a:srgbClr val="0070C0"/>
                </a:solidFill>
                <a:latin typeface="Times New Roman" panose="02020603050405020304" pitchFamily="18" charset="0"/>
                <a:cs typeface="Times New Roman" panose="02020603050405020304" pitchFamily="18" charset="0"/>
              </a:rPr>
              <a:t>U</a:t>
            </a:r>
            <a:r>
              <a:rPr lang="en-US" altLang="en-US" sz="3600" b="1" baseline="-25000" dirty="0" smtClean="0">
                <a:solidFill>
                  <a:srgbClr val="0070C0"/>
                </a:solidFill>
                <a:latin typeface="Times New Roman" panose="02020603050405020304" pitchFamily="18" charset="0"/>
                <a:cs typeface="Times New Roman" panose="02020603050405020304" pitchFamily="18" charset="0"/>
              </a:rPr>
              <a:t>2</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smtClean="0">
                <a:solidFill>
                  <a:srgbClr val="0070C0"/>
                </a:solidFill>
                <a:latin typeface="Times New Roman" panose="02020603050405020304" pitchFamily="18" charset="0"/>
                <a:cs typeface="Times New Roman" panose="02020603050405020304" pitchFamily="18" charset="0"/>
              </a:rPr>
              <a:t>hay n</a:t>
            </a:r>
            <a:r>
              <a:rPr lang="en-US" altLang="en-US" sz="3600" b="1" baseline="-25000" dirty="0" smtClean="0">
                <a:solidFill>
                  <a:srgbClr val="0070C0"/>
                </a:solidFill>
                <a:latin typeface="Times New Roman" panose="02020603050405020304" pitchFamily="18" charset="0"/>
                <a:cs typeface="Times New Roman" panose="02020603050405020304" pitchFamily="18" charset="0"/>
              </a:rPr>
              <a:t>1</a:t>
            </a:r>
            <a:r>
              <a:rPr lang="en-US" altLang="en-US" sz="3600" b="1" dirty="0" smtClean="0">
                <a:solidFill>
                  <a:srgbClr val="0070C0"/>
                </a:solidFill>
                <a:latin typeface="Times New Roman" panose="02020603050405020304" pitchFamily="18" charset="0"/>
                <a:cs typeface="Times New Roman" panose="02020603050405020304" pitchFamily="18" charset="0"/>
              </a:rPr>
              <a:t>&lt; n</a:t>
            </a:r>
            <a:r>
              <a:rPr lang="en-US" altLang="en-US" sz="3600" b="1" baseline="-25000" dirty="0" smtClean="0">
                <a:solidFill>
                  <a:srgbClr val="0070C0"/>
                </a:solidFill>
                <a:latin typeface="Times New Roman" panose="02020603050405020304" pitchFamily="18" charset="0"/>
                <a:cs typeface="Times New Roman" panose="02020603050405020304" pitchFamily="18" charset="0"/>
              </a:rPr>
              <a:t>2 </a:t>
            </a:r>
            <a:r>
              <a:rPr lang="en-US" altLang="en-US" sz="3600" b="1" dirty="0">
                <a:solidFill>
                  <a:srgbClr val="0070C0"/>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3600" b="1" dirty="0">
                <a:solidFill>
                  <a:srgbClr val="0070C0"/>
                </a:solidFill>
                <a:latin typeface="Times New Roman" panose="02020603050405020304" pitchFamily="18" charset="0"/>
                <a:cs typeface="Times New Roman" panose="02020603050405020304" pitchFamily="18" charset="0"/>
              </a:rPr>
              <a:t> ta </a:t>
            </a:r>
            <a:r>
              <a:rPr lang="en-US" altLang="en-US" sz="3600" b="1" dirty="0" err="1">
                <a:solidFill>
                  <a:srgbClr val="0070C0"/>
                </a:solidFill>
                <a:latin typeface="Times New Roman" panose="02020603050405020304" pitchFamily="18" charset="0"/>
                <a:cs typeface="Times New Roman" panose="02020603050405020304" pitchFamily="18" charset="0"/>
              </a:rPr>
              <a:t>có</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máy</a:t>
            </a:r>
            <a:r>
              <a:rPr lang="en-US" altLang="en-US" sz="3600" b="1" dirty="0">
                <a:solidFill>
                  <a:srgbClr val="0070C0"/>
                </a:solidFill>
                <a:latin typeface="Times New Roman" panose="02020603050405020304" pitchFamily="18" charset="0"/>
                <a:cs typeface="Times New Roman" panose="02020603050405020304" pitchFamily="18" charset="0"/>
              </a:rPr>
              <a:t> </a:t>
            </a:r>
            <a:r>
              <a:rPr lang="en-US" altLang="en-US" sz="3600" b="1" dirty="0" err="1" smtClean="0">
                <a:solidFill>
                  <a:srgbClr val="0070C0"/>
                </a:solidFill>
                <a:latin typeface="Times New Roman" panose="02020603050405020304" pitchFamily="18" charset="0"/>
                <a:cs typeface="Times New Roman" panose="02020603050405020304" pitchFamily="18" charset="0"/>
              </a:rPr>
              <a:t>tăng</a:t>
            </a:r>
            <a:r>
              <a:rPr lang="en-US" altLang="en-US" sz="3600" b="1" dirty="0" smtClean="0">
                <a:solidFill>
                  <a:srgbClr val="0070C0"/>
                </a:solidFill>
                <a:latin typeface="Times New Roman" panose="02020603050405020304" pitchFamily="18" charset="0"/>
                <a:cs typeface="Times New Roman" panose="02020603050405020304" pitchFamily="18" charset="0"/>
              </a:rPr>
              <a:t> </a:t>
            </a:r>
            <a:r>
              <a:rPr lang="en-US" altLang="en-US" sz="3600" b="1" dirty="0" err="1">
                <a:solidFill>
                  <a:srgbClr val="0070C0"/>
                </a:solidFill>
                <a:latin typeface="Times New Roman" panose="02020603050405020304" pitchFamily="18" charset="0"/>
                <a:cs typeface="Times New Roman" panose="02020603050405020304" pitchFamily="18" charset="0"/>
              </a:rPr>
              <a:t>thế</a:t>
            </a:r>
            <a:r>
              <a:rPr lang="en-US" altLang="en-US" sz="3600" b="1" dirty="0">
                <a:solidFill>
                  <a:srgbClr val="0070C0"/>
                </a:solidFill>
                <a:latin typeface="Times New Roman" panose="02020603050405020304" pitchFamily="18" charset="0"/>
                <a:cs typeface="Times New Roman" panose="02020603050405020304" pitchFamily="18" charset="0"/>
              </a:rPr>
              <a:t> </a:t>
            </a:r>
          </a:p>
        </p:txBody>
      </p:sp>
      <p:sp>
        <p:nvSpPr>
          <p:cNvPr id="15" name="Text Box 53"/>
          <p:cNvSpPr txBox="1">
            <a:spLocks noChangeArrowheads="1"/>
          </p:cNvSpPr>
          <p:nvPr/>
        </p:nvSpPr>
        <p:spPr bwMode="auto">
          <a:xfrm>
            <a:off x="1426029" y="2579596"/>
            <a:ext cx="956201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a:spcBef>
                <a:spcPct val="50000"/>
              </a:spcBef>
              <a:buClrTx/>
              <a:buSzTx/>
              <a:buNone/>
            </a:pPr>
            <a:r>
              <a:rPr lang="en-US" altLang="en-US" sz="3200" b="1" dirty="0" err="1">
                <a:solidFill>
                  <a:schemeClr val="tx1"/>
                </a:solidFill>
                <a:latin typeface="Times New Roman" panose="02020603050405020304" pitchFamily="18" charset="0"/>
                <a:cs typeface="Times New Roman" panose="02020603050405020304" pitchFamily="18" charset="0"/>
              </a:rPr>
              <a:t>Trong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đó</a:t>
            </a:r>
            <a:r>
              <a:rPr lang="en-US" altLang="en-US" sz="3200" b="1" dirty="0">
                <a:solidFill>
                  <a:schemeClr val="tx1"/>
                </a:solidFill>
                <a:latin typeface="Times New Roman" panose="02020603050405020304" pitchFamily="18" charset="0"/>
                <a:cs typeface="Times New Roman" panose="02020603050405020304" pitchFamily="18" charset="0"/>
              </a:rPr>
              <a:t>: </a:t>
            </a:r>
            <a:endParaRPr lang="en-US" altLang="en-US" sz="3200" b="1" dirty="0" smtClean="0">
              <a:solidFill>
                <a:schemeClr val="tx1"/>
              </a:solidFill>
              <a:latin typeface="Times New Roman" panose="02020603050405020304" pitchFamily="18" charset="0"/>
              <a:cs typeface="Times New Roman" panose="02020603050405020304" pitchFamily="18" charset="0"/>
            </a:endParaRPr>
          </a:p>
          <a:p>
            <a:pPr algn="just">
              <a:spcBef>
                <a:spcPct val="50000"/>
              </a:spcBef>
              <a:buClrTx/>
              <a:buSzTx/>
              <a:buNone/>
            </a:pPr>
            <a:r>
              <a:rPr lang="en-US" altLang="en-US" sz="3200" b="1" dirty="0" smtClean="0">
                <a:solidFill>
                  <a:schemeClr val="tx1"/>
                </a:solidFill>
                <a:latin typeface="Times New Roman" panose="02020603050405020304" pitchFamily="18" charset="0"/>
                <a:cs typeface="Times New Roman" panose="02020603050405020304" pitchFamily="18" charset="0"/>
              </a:rPr>
              <a:t>U</a:t>
            </a:r>
            <a:r>
              <a:rPr lang="en-US" altLang="en-US" sz="3200" b="1" baseline="-25000" dirty="0" smtClean="0">
                <a:solidFill>
                  <a:schemeClr val="tx1"/>
                </a:solidFill>
                <a:latin typeface="Times New Roman" panose="02020603050405020304" pitchFamily="18" charset="0"/>
                <a:cs typeface="Times New Roman" panose="02020603050405020304" pitchFamily="18" charset="0"/>
              </a:rPr>
              <a:t>1</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là</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hiệu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điện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thế</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giữa</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hai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đầu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cuộn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sơ</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cấp</a:t>
            </a:r>
            <a:r>
              <a:rPr lang="en-US" altLang="en-US" sz="3200" b="1" dirty="0">
                <a:solidFill>
                  <a:schemeClr val="tx1"/>
                </a:solidFill>
                <a:latin typeface="Times New Roman" panose="02020603050405020304" pitchFamily="18" charset="0"/>
                <a:cs typeface="Times New Roman" panose="02020603050405020304" pitchFamily="18" charset="0"/>
              </a:rPr>
              <a:t>, </a:t>
            </a:r>
            <a:endParaRPr lang="en-US" altLang="en-US" sz="3200" b="1" dirty="0" smtClean="0">
              <a:solidFill>
                <a:schemeClr val="tx1"/>
              </a:solidFill>
              <a:latin typeface="Times New Roman" panose="02020603050405020304" pitchFamily="18" charset="0"/>
              <a:cs typeface="Times New Roman" panose="02020603050405020304" pitchFamily="18" charset="0"/>
            </a:endParaRPr>
          </a:p>
          <a:p>
            <a:pPr algn="just">
              <a:spcBef>
                <a:spcPct val="50000"/>
              </a:spcBef>
              <a:buClrTx/>
              <a:buSzTx/>
              <a:buNone/>
            </a:pPr>
            <a:r>
              <a:rPr lang="en-US" altLang="en-US" sz="3200" b="1" dirty="0" smtClean="0">
                <a:solidFill>
                  <a:schemeClr val="tx1"/>
                </a:solidFill>
                <a:latin typeface="Times New Roman" panose="02020603050405020304" pitchFamily="18" charset="0"/>
                <a:cs typeface="Times New Roman" panose="02020603050405020304" pitchFamily="18" charset="0"/>
              </a:rPr>
              <a:t>U</a:t>
            </a:r>
            <a:r>
              <a:rPr lang="en-US" altLang="en-US" sz="3200" b="1" baseline="-25000" dirty="0" smtClean="0">
                <a:solidFill>
                  <a:schemeClr val="tx1"/>
                </a:solidFill>
                <a:latin typeface="Times New Roman" panose="02020603050405020304" pitchFamily="18" charset="0"/>
                <a:cs typeface="Times New Roman" panose="02020603050405020304" pitchFamily="18" charset="0"/>
              </a:rPr>
              <a:t>2   </a:t>
            </a:r>
            <a:r>
              <a:rPr lang="en-US" altLang="en-US" sz="3200" b="1" dirty="0" err="1" smtClean="0">
                <a:solidFill>
                  <a:schemeClr val="tx1"/>
                </a:solidFill>
                <a:latin typeface="Times New Roman" panose="02020603050405020304" pitchFamily="18" charset="0"/>
                <a:cs typeface="Times New Roman" panose="02020603050405020304" pitchFamily="18" charset="0"/>
              </a:rPr>
              <a:t>là</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hiệu</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điện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thế</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giữa</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hai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đầu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cuộn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thứ</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cấp</a:t>
            </a:r>
            <a:r>
              <a:rPr lang="en-US" altLang="en-US" sz="3200" b="1" dirty="0">
                <a:solidFill>
                  <a:schemeClr val="tx1"/>
                </a:solidFill>
                <a:latin typeface="Times New Roman" panose="02020603050405020304" pitchFamily="18" charset="0"/>
                <a:cs typeface="Times New Roman" panose="02020603050405020304" pitchFamily="18" charset="0"/>
              </a:rPr>
              <a:t>.</a:t>
            </a:r>
          </a:p>
          <a:p>
            <a:pPr algn="just">
              <a:spcBef>
                <a:spcPct val="50000"/>
              </a:spcBef>
              <a:buClrTx/>
              <a:buSzTx/>
              <a:buNone/>
            </a:pP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smtClean="0">
                <a:solidFill>
                  <a:schemeClr val="tx1"/>
                </a:solidFill>
                <a:latin typeface="Times New Roman" panose="02020603050405020304" pitchFamily="18" charset="0"/>
                <a:cs typeface="Times New Roman" panose="02020603050405020304" pitchFamily="18" charset="0"/>
              </a:rPr>
              <a:t>n</a:t>
            </a:r>
            <a:r>
              <a:rPr lang="en-US" altLang="en-US" sz="3200" b="1" baseline="-25000" dirty="0" smtClean="0">
                <a:solidFill>
                  <a:schemeClr val="tx1"/>
                </a:solidFill>
                <a:latin typeface="Times New Roman" panose="02020603050405020304" pitchFamily="18" charset="0"/>
                <a:cs typeface="Times New Roman" panose="02020603050405020304" pitchFamily="18" charset="0"/>
              </a:rPr>
              <a:t>1</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là</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số</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vòng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dây</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của</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cuộn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sơ</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cấp</a:t>
            </a:r>
            <a:r>
              <a:rPr lang="en-US" altLang="en-US" sz="3200" b="1" dirty="0" smtClean="0">
                <a:solidFill>
                  <a:schemeClr val="tx1"/>
                </a:solidFill>
                <a:latin typeface="Times New Roman" panose="02020603050405020304" pitchFamily="18" charset="0"/>
                <a:cs typeface="Times New Roman" panose="02020603050405020304" pitchFamily="18" charset="0"/>
              </a:rPr>
              <a:t>, </a:t>
            </a:r>
          </a:p>
          <a:p>
            <a:pPr algn="just">
              <a:spcBef>
                <a:spcPct val="50000"/>
              </a:spcBef>
              <a:buClrTx/>
              <a:buSzTx/>
              <a:buNone/>
            </a:pPr>
            <a:r>
              <a:rPr lang="en-US" altLang="en-US" sz="3200" b="1" dirty="0" smtClean="0">
                <a:solidFill>
                  <a:schemeClr val="tx1"/>
                </a:solidFill>
                <a:latin typeface="Times New Roman" panose="02020603050405020304" pitchFamily="18" charset="0"/>
                <a:cs typeface="Times New Roman" panose="02020603050405020304" pitchFamily="18" charset="0"/>
              </a:rPr>
              <a:t>n</a:t>
            </a:r>
            <a:r>
              <a:rPr lang="en-US" altLang="en-US" sz="3200" b="1" baseline="-25000" dirty="0" smtClean="0">
                <a:solidFill>
                  <a:schemeClr val="tx1"/>
                </a:solidFill>
                <a:latin typeface="Times New Roman" panose="02020603050405020304" pitchFamily="18" charset="0"/>
                <a:cs typeface="Times New Roman" panose="02020603050405020304" pitchFamily="18" charset="0"/>
              </a:rPr>
              <a:t>2</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là</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smtClean="0">
                <a:solidFill>
                  <a:schemeClr val="tx1"/>
                </a:solidFill>
                <a:latin typeface="Times New Roman" panose="02020603050405020304" pitchFamily="18" charset="0"/>
                <a:cs typeface="Times New Roman" panose="02020603050405020304" pitchFamily="18" charset="0"/>
              </a:rPr>
              <a:t>số</a:t>
            </a:r>
            <a:r>
              <a:rPr lang="en-US" altLang="en-US" sz="3200" b="1" dirty="0" smtClean="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vòng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dây</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của</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cuộn</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thứ</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cấp</a:t>
            </a:r>
            <a:r>
              <a:rPr lang="en-US" altLang="en-US" sz="32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99180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800" decel="100000"/>
                                        <p:tgtEl>
                                          <p:spTgt spid="15"/>
                                        </p:tgtEl>
                                      </p:cBhvr>
                                    </p:animEffect>
                                    <p:anim calcmode="lin" valueType="num">
                                      <p:cBhvr>
                                        <p:cTn id="18" dur="800" decel="100000" fill="hold"/>
                                        <p:tgtEl>
                                          <p:spTgt spid="15"/>
                                        </p:tgtEl>
                                        <p:attrNameLst>
                                          <p:attrName>style.rotation</p:attrName>
                                        </p:attrNameLst>
                                      </p:cBhvr>
                                      <p:tavLst>
                                        <p:tav tm="0">
                                          <p:val>
                                            <p:fltVal val="-90"/>
                                          </p:val>
                                        </p:tav>
                                        <p:tav tm="100000">
                                          <p:val>
                                            <p:fltVal val="0"/>
                                          </p:val>
                                        </p:tav>
                                      </p:tavLst>
                                    </p:anim>
                                    <p:anim calcmode="lin" valueType="num">
                                      <p:cBhvr>
                                        <p:cTn id="19" dur="800" decel="100000" fill="hold"/>
                                        <p:tgtEl>
                                          <p:spTgt spid="15"/>
                                        </p:tgtEl>
                                        <p:attrNameLst>
                                          <p:attrName>ppt_x</p:attrName>
                                        </p:attrNameLst>
                                      </p:cBhvr>
                                      <p:tavLst>
                                        <p:tav tm="0">
                                          <p:val>
                                            <p:strVal val="#ppt_x+0.4"/>
                                          </p:val>
                                        </p:tav>
                                        <p:tav tm="100000">
                                          <p:val>
                                            <p:strVal val="#ppt_x-0.05"/>
                                          </p:val>
                                        </p:tav>
                                      </p:tavLst>
                                    </p:anim>
                                    <p:anim calcmode="lin" valueType="num">
                                      <p:cBhvr>
                                        <p:cTn id="20" dur="800" decel="100000" fill="hold"/>
                                        <p:tgtEl>
                                          <p:spTgt spid="1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800" decel="100000"/>
                                        <p:tgtEl>
                                          <p:spTgt spid="14"/>
                                        </p:tgtEl>
                                      </p:cBhvr>
                                    </p:animEffect>
                                    <p:anim calcmode="lin" valueType="num">
                                      <p:cBhvr>
                                        <p:cTn id="28" dur="800" decel="100000" fill="hold"/>
                                        <p:tgtEl>
                                          <p:spTgt spid="14"/>
                                        </p:tgtEl>
                                        <p:attrNameLst>
                                          <p:attrName>style.rotation</p:attrName>
                                        </p:attrNameLst>
                                      </p:cBhvr>
                                      <p:tavLst>
                                        <p:tav tm="0">
                                          <p:val>
                                            <p:fltVal val="-90"/>
                                          </p:val>
                                        </p:tav>
                                        <p:tav tm="100000">
                                          <p:val>
                                            <p:fltVal val="0"/>
                                          </p:val>
                                        </p:tav>
                                      </p:tavLst>
                                    </p:anim>
                                    <p:anim calcmode="lin" valueType="num">
                                      <p:cBhvr>
                                        <p:cTn id="29" dur="800" decel="100000" fill="hold"/>
                                        <p:tgtEl>
                                          <p:spTgt spid="14"/>
                                        </p:tgtEl>
                                        <p:attrNameLst>
                                          <p:attrName>ppt_x</p:attrName>
                                        </p:attrNameLst>
                                      </p:cBhvr>
                                      <p:tavLst>
                                        <p:tav tm="0">
                                          <p:val>
                                            <p:strVal val="#ppt_x+0.4"/>
                                          </p:val>
                                        </p:tav>
                                        <p:tav tm="100000">
                                          <p:val>
                                            <p:strVal val="#ppt_x-0.05"/>
                                          </p:val>
                                        </p:tav>
                                      </p:tavLst>
                                    </p:anim>
                                    <p:anim calcmode="lin" valueType="num">
                                      <p:cBhvr>
                                        <p:cTn id="30" dur="800" decel="100000" fill="hold"/>
                                        <p:tgtEl>
                                          <p:spTgt spid="14"/>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par>
                                <p:cTn id="33" presetID="1" presetClass="exit" presetSubtype="0" fill="hold" grpId="1"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1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5"/>
            <a:ext cx="10515600" cy="1018903"/>
          </a:xfrm>
        </p:spPr>
        <p:txBody>
          <a:bodyPr>
            <a:noAutofit/>
          </a:bodyPr>
          <a:lstStyle/>
          <a:p>
            <a:pPr algn="ctr"/>
            <a:r>
              <a:rPr lang="en-US" b="1" dirty="0" smtClean="0">
                <a:solidFill>
                  <a:srgbClr val="C00000"/>
                </a:solidFill>
                <a:latin typeface="Times New Roman" panose="02020603050405020304" pitchFamily="18" charset="0"/>
                <a:cs typeface="Times New Roman" panose="02020603050405020304" pitchFamily="18" charset="0"/>
              </a:rPr>
              <a:t>C. </a:t>
            </a:r>
            <a:r>
              <a:rPr lang="en-US" b="1" dirty="0" err="1" smtClean="0">
                <a:solidFill>
                  <a:srgbClr val="C00000"/>
                </a:solidFill>
                <a:latin typeface="Times New Roman" panose="02020603050405020304" pitchFamily="18" charset="0"/>
                <a:cs typeface="Times New Roman" panose="02020603050405020304" pitchFamily="18" charset="0"/>
              </a:rPr>
              <a:t>Luyện</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tập</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1885" y="1232263"/>
            <a:ext cx="11917346"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1</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dùng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để</a:t>
            </a:r>
            <a:r>
              <a:rPr lang="en-US" sz="3600" dirty="0" smtClean="0">
                <a:latin typeface="Times New Roman" panose="02020603050405020304" pitchFamily="18" charset="0"/>
                <a:cs typeface="Times New Roman" panose="02020603050405020304" pitchFamily="18" charset="0"/>
              </a:rPr>
              <a:t> :</a:t>
            </a:r>
          </a:p>
          <a:p>
            <a:pPr>
              <a:buAutoNum type="alphaU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endParaRPr lang="en-US" sz="3600" dirty="0" smtClean="0">
              <a:latin typeface="Times New Roman" panose="02020603050405020304" pitchFamily="18" charset="0"/>
              <a:cs typeface="Times New Roman" panose="02020603050405020304" pitchFamily="18" charset="0"/>
            </a:endParaRPr>
          </a:p>
          <a:p>
            <a:pPr>
              <a:buFont typeface="Wingdings 3" charset="2"/>
              <a:buAutoNum type="alphaU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Làm</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tăng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hoặc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endParaRPr lang="en-US" sz="3600" dirty="0" smtClean="0">
              <a:latin typeface="Times New Roman" panose="02020603050405020304" pitchFamily="18" charset="0"/>
              <a:cs typeface="Times New Roman" panose="02020603050405020304" pitchFamily="18" charset="0"/>
            </a:endParaRPr>
          </a:p>
          <a:p>
            <a:pPr>
              <a:buFont typeface="Wingdings 3" charset="2"/>
              <a:buAutoNum type="alphaU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endParaRPr lang="en-US" sz="3600" dirty="0">
              <a:latin typeface="Times New Roman" panose="02020603050405020304" pitchFamily="18" charset="0"/>
              <a:cs typeface="Times New Roman" panose="02020603050405020304" pitchFamily="18" charset="0"/>
            </a:endParaRPr>
          </a:p>
          <a:p>
            <a:pPr>
              <a:buFont typeface="Wingdings 3" charset="2"/>
              <a:buAutoNum type="alphaUcPeriod"/>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đổi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đổi</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5786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9977" y="121920"/>
            <a:ext cx="10502538"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2</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cần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thể</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bằng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nào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đây</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dài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tiết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Thay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dẫn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bằng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dẫn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nhôm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cùng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thước</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Giảm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dẫn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B</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4064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232263"/>
            <a:ext cx="11721737"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3</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truyền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chuyển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lượng</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Nhiệt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năng</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lượng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sáng</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Năng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lượng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trường</a:t>
            </a: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B</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8983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232263"/>
            <a:ext cx="11721737"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4</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chuyển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qua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dụng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cần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dùng</a:t>
            </a:r>
            <a:endParaRPr lang="en-US" sz="3600" dirty="0" smtClean="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r>
              <a:rPr lang="en-US" sz="3600" dirty="0" err="1">
                <a:latin typeface="Times New Roman" panose="02020603050405020304" pitchFamily="18" charset="0"/>
                <a:cs typeface="Times New Roman" panose="02020603050405020304" pitchFamily="18" charset="0"/>
              </a:rPr>
              <a:t>Biến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ổn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áp</a:t>
            </a:r>
            <a:endParaRPr lang="en-US" sz="3600" dirty="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áp</a:t>
            </a:r>
            <a:endParaRPr lang="en-US" sz="3600" dirty="0" smtClean="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r>
              <a:rPr lang="en-US" sz="3600" dirty="0" err="1">
                <a:latin typeface="Times New Roman" panose="02020603050405020304" pitchFamily="18" charset="0"/>
                <a:cs typeface="Times New Roman" panose="02020603050405020304" pitchFamily="18" charset="0"/>
              </a:rPr>
              <a:t>Biến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áp</a:t>
            </a:r>
            <a:endParaRPr lang="en-US" sz="3600" dirty="0" smtClean="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r>
              <a:rPr lang="en-US" sz="3600" dirty="0" err="1" smtClean="0">
                <a:latin typeface="Times New Roman" panose="02020603050405020304" pitchFamily="18" charset="0"/>
                <a:cs typeface="Times New Roman" panose="02020603050405020304" pitchFamily="18" charset="0"/>
              </a:rPr>
              <a:t>Cả</a:t>
            </a:r>
            <a:r>
              <a:rPr lang="en-US" sz="3600" dirty="0" smtClean="0">
                <a:latin typeface="Times New Roman" panose="02020603050405020304" pitchFamily="18" charset="0"/>
                <a:cs typeface="Times New Roman" panose="02020603050405020304" pitchFamily="18" charset="0"/>
              </a:rPr>
              <a:t> 2: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tăng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áp</a:t>
            </a:r>
            <a:endParaRPr lang="en-US" sz="3600" dirty="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endParaRPr lang="en-US" sz="3600" dirty="0">
              <a:latin typeface="Times New Roman" panose="02020603050405020304" pitchFamily="18" charset="0"/>
              <a:cs typeface="Times New Roman" panose="02020603050405020304" pitchFamily="18" charset="0"/>
            </a:endParaRPr>
          </a:p>
          <a:p>
            <a:pPr marL="742950" indent="-742950">
              <a:buAutoNum type="alphaUcPeriod"/>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15948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232263"/>
            <a:ext cx="11721737"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5</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Nếu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giữa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đôi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phí</a:t>
            </a:r>
            <a:r>
              <a:rPr lang="en-US" sz="3600" dirty="0" smtClean="0">
                <a:latin typeface="Times New Roman" panose="02020603050405020304" pitchFamily="18" charset="0"/>
                <a:cs typeface="Times New Roman" panose="02020603050405020304" pitchFamily="18" charset="0"/>
              </a:rPr>
              <a:t> do </a:t>
            </a:r>
            <a:r>
              <a:rPr lang="en-US" sz="3600" dirty="0" err="1" smtClean="0">
                <a:latin typeface="Times New Roman" panose="02020603050405020304" pitchFamily="18" charset="0"/>
                <a:cs typeface="Times New Roman" panose="02020603050405020304" pitchFamily="18" charset="0"/>
              </a:rPr>
              <a:t>tỏa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sẽ</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đôi</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Giảm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nửa</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Giữ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nguyên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Tăng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bốn</a:t>
            </a: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endParaRPr lang="en-US" sz="3600" dirty="0">
              <a:latin typeface="Times New Roman" panose="02020603050405020304" pitchFamily="18" charset="0"/>
              <a:cs typeface="Times New Roman" panose="02020603050405020304" pitchFamily="18" charset="0"/>
            </a:endParaRPr>
          </a:p>
          <a:p>
            <a:pPr marL="742950" indent="-742950">
              <a:buAutoNum type="alphaUcPeriod"/>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0516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232263"/>
            <a:ext cx="11721737"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6</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nối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thành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kín</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đổi</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Vẫn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dòng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endParaRPr lang="en-US" sz="3600" dirty="0">
              <a:latin typeface="Times New Roman" panose="02020603050405020304" pitchFamily="18" charset="0"/>
              <a:cs typeface="Times New Roman" panose="02020603050405020304" pitchFamily="18" charset="0"/>
            </a:endParaRPr>
          </a:p>
          <a:p>
            <a:pPr marL="742950" indent="-742950">
              <a:buAutoNum type="alphaUcPeriod"/>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D</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43892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09600" y="1371600"/>
            <a:ext cx="10769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3200" b="1" u="sng">
                <a:solidFill>
                  <a:srgbClr val="FF0000"/>
                </a:solidFill>
                <a:latin typeface="VNI-Times" pitchFamily="2" charset="0"/>
              </a:rPr>
              <a:t>Caâu 3</a:t>
            </a:r>
            <a:r>
              <a:rPr lang="en-US" sz="3200" b="1">
                <a:solidFill>
                  <a:srgbClr val="FF0000"/>
                </a:solidFill>
                <a:latin typeface="VNI-Times" pitchFamily="2" charset="0"/>
              </a:rPr>
              <a:t>: </a:t>
            </a:r>
            <a:r>
              <a:rPr lang="en-US" sz="2400" b="1"/>
              <a:t>Đèn ống (đèn huỳnh quang) họat động được nhờ dòng điện xoay chiều. Khi đèn hoạt động, dòng điện xoay chiều qua đèn đã gây ra tác dụng:   </a:t>
            </a:r>
            <a:r>
              <a:rPr lang="en-US" sz="3200" b="1">
                <a:latin typeface="VNI-Times" pitchFamily="2" charset="0"/>
              </a:rPr>
              <a:t>?</a:t>
            </a:r>
          </a:p>
        </p:txBody>
      </p:sp>
      <p:sp>
        <p:nvSpPr>
          <p:cNvPr id="5123" name="Oval 3"/>
          <p:cNvSpPr>
            <a:spLocks noChangeArrowheads="1"/>
          </p:cNvSpPr>
          <p:nvPr/>
        </p:nvSpPr>
        <p:spPr bwMode="auto">
          <a:xfrm>
            <a:off x="1524000" y="2971800"/>
            <a:ext cx="3556000" cy="990600"/>
          </a:xfrm>
          <a:prstGeom prst="ellipse">
            <a:avLst/>
          </a:prstGeom>
          <a:gradFill rotWithShape="1">
            <a:gsLst>
              <a:gs pos="0">
                <a:srgbClr val="FF3300"/>
              </a:gs>
              <a:gs pos="50000">
                <a:schemeClr val="bg1"/>
              </a:gs>
              <a:gs pos="100000">
                <a:srgbClr val="FF3300"/>
              </a:gs>
            </a:gsLst>
            <a:lin ang="5400000" scaled="1"/>
          </a:gradFill>
          <a:ln w="9525">
            <a:solidFill>
              <a:srgbClr val="FF3300"/>
            </a:solidFill>
            <a:round/>
            <a:headEnd/>
            <a:tailEnd/>
          </a:ln>
          <a:effectLst/>
        </p:spPr>
        <p:txBody>
          <a:bodyPr wrap="none" anchor="ctr"/>
          <a:lstStyle/>
          <a:p>
            <a:pPr algn="ctr" eaLnBrk="0" hangingPunct="0">
              <a:defRPr/>
            </a:pPr>
            <a:r>
              <a:rPr lang="en-US" sz="2400" b="1" dirty="0">
                <a:latin typeface="Arial" charset="0"/>
              </a:rPr>
              <a:t>A . Quang</a:t>
            </a:r>
          </a:p>
        </p:txBody>
      </p:sp>
      <p:sp>
        <p:nvSpPr>
          <p:cNvPr id="5124" name="Oval 4"/>
          <p:cNvSpPr>
            <a:spLocks noChangeArrowheads="1"/>
          </p:cNvSpPr>
          <p:nvPr/>
        </p:nvSpPr>
        <p:spPr bwMode="auto">
          <a:xfrm>
            <a:off x="7213600" y="4724400"/>
            <a:ext cx="3556000" cy="990600"/>
          </a:xfrm>
          <a:prstGeom prst="ellipse">
            <a:avLst/>
          </a:prstGeom>
          <a:gradFill rotWithShape="1">
            <a:gsLst>
              <a:gs pos="0">
                <a:srgbClr val="FF3300"/>
              </a:gs>
              <a:gs pos="50000">
                <a:schemeClr val="bg1"/>
              </a:gs>
              <a:gs pos="100000">
                <a:srgbClr val="FF3300"/>
              </a:gs>
            </a:gsLst>
            <a:lin ang="5400000" scaled="1"/>
          </a:gradFill>
          <a:ln w="9525">
            <a:solidFill>
              <a:srgbClr val="FF3300"/>
            </a:solidFill>
            <a:round/>
            <a:headEnd/>
            <a:tailEnd/>
          </a:ln>
          <a:effectLst/>
        </p:spPr>
        <p:txBody>
          <a:bodyPr wrap="none" anchor="ctr"/>
          <a:lstStyle/>
          <a:p>
            <a:pPr algn="ctr" eaLnBrk="0" hangingPunct="0">
              <a:defRPr/>
            </a:pPr>
            <a:r>
              <a:rPr lang="en-US" sz="2400" b="1" dirty="0">
                <a:latin typeface="Arial" charset="0"/>
              </a:rPr>
              <a:t>D. Quang, nhiệt</a:t>
            </a:r>
          </a:p>
          <a:p>
            <a:pPr algn="ctr" eaLnBrk="0" hangingPunct="0">
              <a:defRPr/>
            </a:pPr>
            <a:r>
              <a:rPr lang="en-US" sz="2400" b="1" dirty="0">
                <a:latin typeface="Arial" charset="0"/>
              </a:rPr>
              <a:t>và từ</a:t>
            </a:r>
          </a:p>
        </p:txBody>
      </p:sp>
      <p:sp>
        <p:nvSpPr>
          <p:cNvPr id="5125" name="Oval 5"/>
          <p:cNvSpPr>
            <a:spLocks noChangeArrowheads="1"/>
          </p:cNvSpPr>
          <p:nvPr/>
        </p:nvSpPr>
        <p:spPr bwMode="auto">
          <a:xfrm>
            <a:off x="1422400" y="4724400"/>
            <a:ext cx="3556000" cy="990600"/>
          </a:xfrm>
          <a:prstGeom prst="ellipse">
            <a:avLst/>
          </a:prstGeom>
          <a:gradFill rotWithShape="1">
            <a:gsLst>
              <a:gs pos="0">
                <a:srgbClr val="FF3300"/>
              </a:gs>
              <a:gs pos="50000">
                <a:schemeClr val="bg1"/>
              </a:gs>
              <a:gs pos="100000">
                <a:srgbClr val="FF3300"/>
              </a:gs>
            </a:gsLst>
            <a:lin ang="5400000" scaled="1"/>
          </a:gradFill>
          <a:ln w="9525">
            <a:solidFill>
              <a:srgbClr val="FF3300"/>
            </a:solidFill>
            <a:round/>
            <a:headEnd/>
            <a:tailEnd/>
          </a:ln>
          <a:effectLst/>
        </p:spPr>
        <p:txBody>
          <a:bodyPr wrap="none" anchor="ctr"/>
          <a:lstStyle/>
          <a:p>
            <a:pPr algn="ctr" eaLnBrk="0" hangingPunct="0">
              <a:defRPr/>
            </a:pPr>
            <a:r>
              <a:rPr lang="en-US" sz="2400" b="1" dirty="0">
                <a:latin typeface="Arial" charset="0"/>
              </a:rPr>
              <a:t>C. Quang và</a:t>
            </a:r>
          </a:p>
          <a:p>
            <a:pPr algn="ctr" eaLnBrk="0" hangingPunct="0">
              <a:defRPr/>
            </a:pPr>
            <a:r>
              <a:rPr lang="en-US" sz="2400" b="1" dirty="0">
                <a:latin typeface="Arial" charset="0"/>
              </a:rPr>
              <a:t>nhiệt</a:t>
            </a:r>
          </a:p>
        </p:txBody>
      </p:sp>
      <p:sp>
        <p:nvSpPr>
          <p:cNvPr id="5126" name="Oval 6"/>
          <p:cNvSpPr>
            <a:spLocks noChangeArrowheads="1"/>
          </p:cNvSpPr>
          <p:nvPr/>
        </p:nvSpPr>
        <p:spPr bwMode="auto">
          <a:xfrm>
            <a:off x="7315200" y="2971800"/>
            <a:ext cx="3556000" cy="990600"/>
          </a:xfrm>
          <a:prstGeom prst="ellipse">
            <a:avLst/>
          </a:prstGeom>
          <a:gradFill rotWithShape="1">
            <a:gsLst>
              <a:gs pos="0">
                <a:srgbClr val="FF3300"/>
              </a:gs>
              <a:gs pos="50000">
                <a:schemeClr val="bg1"/>
              </a:gs>
              <a:gs pos="100000">
                <a:srgbClr val="FF3300"/>
              </a:gs>
            </a:gsLst>
            <a:lin ang="5400000" scaled="1"/>
          </a:gradFill>
          <a:ln w="9525">
            <a:solidFill>
              <a:srgbClr val="FF3300"/>
            </a:solidFill>
            <a:round/>
            <a:headEnd/>
            <a:tailEnd/>
          </a:ln>
          <a:effectLst/>
        </p:spPr>
        <p:txBody>
          <a:bodyPr wrap="none" anchor="ctr"/>
          <a:lstStyle/>
          <a:p>
            <a:pPr algn="ctr" eaLnBrk="0" hangingPunct="0">
              <a:defRPr/>
            </a:pPr>
            <a:r>
              <a:rPr lang="en-US" sz="2400" b="1" dirty="0">
                <a:latin typeface="Arial" charset="0"/>
              </a:rPr>
              <a:t>B . Quang và </a:t>
            </a:r>
          </a:p>
          <a:p>
            <a:pPr algn="ctr" eaLnBrk="0" hangingPunct="0">
              <a:defRPr/>
            </a:pPr>
            <a:r>
              <a:rPr lang="en-US" sz="2400" b="1" dirty="0">
                <a:latin typeface="Arial" charset="0"/>
              </a:rPr>
              <a:t>từ</a:t>
            </a:r>
          </a:p>
        </p:txBody>
      </p:sp>
      <p:sp>
        <p:nvSpPr>
          <p:cNvPr id="5127" name="Oval 7"/>
          <p:cNvSpPr>
            <a:spLocks noChangeArrowheads="1"/>
          </p:cNvSpPr>
          <p:nvPr/>
        </p:nvSpPr>
        <p:spPr bwMode="auto">
          <a:xfrm>
            <a:off x="4876800" y="6248400"/>
            <a:ext cx="2336800" cy="609600"/>
          </a:xfrm>
          <a:prstGeom prst="ellipse">
            <a:avLst/>
          </a:prstGeom>
          <a:gradFill rotWithShape="1">
            <a:gsLst>
              <a:gs pos="0">
                <a:srgbClr val="3333FF"/>
              </a:gs>
              <a:gs pos="50000">
                <a:schemeClr val="bg1"/>
              </a:gs>
              <a:gs pos="100000">
                <a:srgbClr val="3333FF"/>
              </a:gs>
            </a:gsLst>
            <a:lin ang="5400000" scaled="1"/>
          </a:gradFill>
          <a:ln w="9525">
            <a:solidFill>
              <a:schemeClr val="tx1"/>
            </a:solidFill>
            <a:round/>
            <a:headEnd/>
            <a:tailEnd/>
          </a:ln>
          <a:effectLst/>
        </p:spPr>
        <p:txBody>
          <a:bodyPr wrap="none" anchor="ctr"/>
          <a:lstStyle/>
          <a:p>
            <a:pPr algn="ctr" eaLnBrk="0" hangingPunct="0">
              <a:defRPr/>
            </a:pPr>
            <a:r>
              <a:rPr lang="en-US" sz="2400">
                <a:latin typeface="VNI-Times" pitchFamily="2" charset="0"/>
              </a:rPr>
              <a:t>ÑAÙP AÙN</a:t>
            </a:r>
          </a:p>
        </p:txBody>
      </p:sp>
      <p:grpSp>
        <p:nvGrpSpPr>
          <p:cNvPr id="2" name="Group 8"/>
          <p:cNvGrpSpPr>
            <a:grpSpLocks/>
          </p:cNvGrpSpPr>
          <p:nvPr/>
        </p:nvGrpSpPr>
        <p:grpSpPr bwMode="auto">
          <a:xfrm>
            <a:off x="13208000" y="3429000"/>
            <a:ext cx="3352800" cy="2057400"/>
            <a:chOff x="1536" y="2784"/>
            <a:chExt cx="1968" cy="1536"/>
          </a:xfrm>
        </p:grpSpPr>
        <p:sp>
          <p:nvSpPr>
            <p:cNvPr id="5129" name="AutoShape 9"/>
            <p:cNvSpPr>
              <a:spLocks noChangeArrowheads="1"/>
            </p:cNvSpPr>
            <p:nvPr/>
          </p:nvSpPr>
          <p:spPr bwMode="auto">
            <a:xfrm>
              <a:off x="1536" y="3697"/>
              <a:ext cx="1968" cy="623"/>
            </a:xfrm>
            <a:prstGeom prst="cloudCallout">
              <a:avLst>
                <a:gd name="adj1" fmla="val -43750"/>
                <a:gd name="adj2" fmla="val 70000"/>
              </a:avLst>
            </a:prstGeom>
            <a:gradFill rotWithShape="1">
              <a:gsLst>
                <a:gs pos="0">
                  <a:srgbClr val="FF3300"/>
                </a:gs>
                <a:gs pos="50000">
                  <a:schemeClr val="bg1"/>
                </a:gs>
                <a:gs pos="100000">
                  <a:srgbClr val="FF3300"/>
                </a:gs>
              </a:gsLst>
              <a:lin ang="5400000" scaled="1"/>
            </a:gradFill>
            <a:ln w="9525">
              <a:solidFill>
                <a:srgbClr val="FF3300"/>
              </a:solidFill>
              <a:round/>
              <a:headEnd/>
              <a:tailEnd/>
            </a:ln>
            <a:effectLst/>
          </p:spPr>
          <p:txBody>
            <a:bodyPr/>
            <a:lstStyle/>
            <a:p>
              <a:pPr algn="ctr" eaLnBrk="0" hangingPunct="0">
                <a:defRPr/>
              </a:pPr>
              <a:r>
                <a:rPr lang="en-US" sz="2400" b="1">
                  <a:latin typeface="VNI-Times" pitchFamily="2" charset="0"/>
                </a:rPr>
                <a:t>ÑUÙNG</a:t>
              </a:r>
              <a:br>
                <a:rPr lang="en-US" sz="2400" b="1">
                  <a:latin typeface="VNI-Times" pitchFamily="2" charset="0"/>
                </a:rPr>
              </a:br>
              <a:r>
                <a:rPr lang="en-US" sz="2400" b="1">
                  <a:latin typeface="VNI-Times" pitchFamily="2" charset="0"/>
                </a:rPr>
                <a:t> ROÀI</a:t>
              </a:r>
            </a:p>
          </p:txBody>
        </p:sp>
        <p:sp>
          <p:nvSpPr>
            <p:cNvPr id="14347" name="AutoShape 10" descr="Tweety[1]"/>
            <p:cNvSpPr>
              <a:spLocks noChangeArrowheads="1"/>
            </p:cNvSpPr>
            <p:nvPr/>
          </p:nvSpPr>
          <p:spPr bwMode="auto">
            <a:xfrm>
              <a:off x="2208" y="2784"/>
              <a:ext cx="1200" cy="912"/>
            </a:xfrm>
            <a:prstGeom prst="wedgeEllipseCallout">
              <a:avLst>
                <a:gd name="adj1" fmla="val -43750"/>
                <a:gd name="adj2" fmla="val 70000"/>
              </a:avLst>
            </a:prstGeom>
            <a:blipFill dpi="0" rotWithShape="1">
              <a:blip r:embed="rId2"/>
              <a:srcRect/>
              <a:stretch>
                <a:fillRect/>
              </a:stretch>
            </a:blipFill>
            <a:ln w="9525">
              <a:solidFill>
                <a:schemeClr val="tx1"/>
              </a:solidFill>
              <a:miter lim="800000"/>
              <a:headEnd/>
              <a:tailEnd/>
            </a:ln>
          </p:spPr>
          <p:txBody>
            <a:bodyPr/>
            <a:lstStyle/>
            <a:p>
              <a:pPr algn="ctr" eaLnBrk="0" hangingPunct="0"/>
              <a:endParaRPr lang="en-US">
                <a:latin typeface="VNI-Times" pitchFamily="2" charset="0"/>
              </a:endParaRPr>
            </a:p>
          </p:txBody>
        </p:sp>
      </p:grpSp>
      <p:sp>
        <p:nvSpPr>
          <p:cNvPr id="14345" name="WordArt 11"/>
          <p:cNvSpPr>
            <a:spLocks noChangeArrowheads="1" noChangeShapeType="1" noTextEdit="1"/>
          </p:cNvSpPr>
          <p:nvPr/>
        </p:nvSpPr>
        <p:spPr bwMode="auto">
          <a:xfrm>
            <a:off x="2946400" y="457200"/>
            <a:ext cx="6705600" cy="581025"/>
          </a:xfrm>
          <a:prstGeom prst="rect">
            <a:avLst/>
          </a:prstGeom>
        </p:spPr>
        <p:txBody>
          <a:bodyPr wrap="none" fromWordArt="1">
            <a:prstTxWarp prst="textPlain">
              <a:avLst>
                <a:gd name="adj" fmla="val 50000"/>
              </a:avLst>
            </a:prstTxWarp>
          </a:bodyPr>
          <a:lstStyle/>
          <a:p>
            <a:pPr algn="ctr"/>
            <a:r>
              <a:rPr lang="en-US" sz="3600" kern="10">
                <a:ln w="9525">
                  <a:solidFill>
                    <a:srgbClr val="FF3300"/>
                  </a:solidFill>
                  <a:round/>
                  <a:headEnd/>
                  <a:tailEnd/>
                </a:ln>
                <a:solidFill>
                  <a:srgbClr val="FF3300"/>
                </a:solidFill>
                <a:latin typeface="VNI-Times"/>
              </a:rPr>
              <a:t>KIEÅM TRA BAØI CUÕ</a:t>
            </a:r>
          </a:p>
        </p:txBody>
      </p:sp>
    </p:spTree>
    <p:extLst>
      <p:ext uri="{BB962C8B-B14F-4D97-AF65-F5344CB8AC3E}">
        <p14:creationId xmlns:p14="http://schemas.microsoft.com/office/powerpoint/2010/main" val="3830615682"/>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2000"/>
                                        <p:tgtEl>
                                          <p:spTgt spid="512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wedge">
                                      <p:cBhvr>
                                        <p:cTn id="10" dur="2000"/>
                                        <p:tgtEl>
                                          <p:spTgt spid="5123"/>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wedge">
                                      <p:cBhvr>
                                        <p:cTn id="13" dur="2000"/>
                                        <p:tgtEl>
                                          <p:spTgt spid="5126"/>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5125"/>
                                        </p:tgtEl>
                                        <p:attrNameLst>
                                          <p:attrName>style.visibility</p:attrName>
                                        </p:attrNameLst>
                                      </p:cBhvr>
                                      <p:to>
                                        <p:strVal val="visible"/>
                                      </p:to>
                                    </p:set>
                                    <p:animEffect transition="in" filter="wedge">
                                      <p:cBhvr>
                                        <p:cTn id="16" dur="2000"/>
                                        <p:tgtEl>
                                          <p:spTgt spid="5125"/>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wedge">
                                      <p:cBhvr>
                                        <p:cTn id="19" dur="2000"/>
                                        <p:tgtEl>
                                          <p:spTgt spid="5124"/>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wheel(4)">
                                      <p:cBhvr>
                                        <p:cTn id="22" dur="2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5127"/>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0" presetClass="path" presetSubtype="0" accel="50000" decel="50000" fill="hold" nodeType="clickEffect">
                                  <p:stCondLst>
                                    <p:cond delay="0"/>
                                  </p:stCondLst>
                                  <p:childTnLst>
                                    <p:animMotion origin="layout" path="M 4.72222E-6 1.85185E-6 C -0.09705 -0.29537 -0.1941 -0.59051 -0.2691 -0.59676 C -0.3441 -0.60301 -0.39045 -0.0544 -0.45 -0.03796 C -0.50955 -0.02153 -0.57986 -0.50162 -0.62622 -0.49838 C -0.67257 -0.49514 -0.71163 -0.09884 -0.72865 -0.01898 " pathEditMode="relative" ptsTypes="aaaaA">
                                      <p:cBhvr>
                                        <p:cTn id="27" dur="2000" fill="hold"/>
                                        <p:tgtEl>
                                          <p:spTgt spid="2"/>
                                        </p:tgtEl>
                                        <p:attrNameLst>
                                          <p:attrName>ppt_x</p:attrName>
                                          <p:attrName>ppt_y</p:attrName>
                                        </p:attrNameLst>
                                      </p:cBhvr>
                                    </p:animMotion>
                                  </p:childTnLst>
                                </p:cTn>
                              </p:par>
                              <p:par>
                                <p:cTn id="28" presetID="3" presetClass="exit" presetSubtype="10" fill="hold" grpId="1" nodeType="withEffect">
                                  <p:stCondLst>
                                    <p:cond delay="0"/>
                                  </p:stCondLst>
                                  <p:childTnLst>
                                    <p:animEffect transition="out" filter="blinds(horizontal)">
                                      <p:cBhvr>
                                        <p:cTn id="29" dur="500"/>
                                        <p:tgtEl>
                                          <p:spTgt spid="5123"/>
                                        </p:tgtEl>
                                      </p:cBhvr>
                                    </p:animEffect>
                                    <p:set>
                                      <p:cBhvr>
                                        <p:cTn id="30" dur="1" fill="hold">
                                          <p:stCondLst>
                                            <p:cond delay="499"/>
                                          </p:stCondLst>
                                        </p:cTn>
                                        <p:tgtEl>
                                          <p:spTgt spid="5123"/>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5126"/>
                                        </p:tgtEl>
                                      </p:cBhvr>
                                    </p:animEffect>
                                    <p:set>
                                      <p:cBhvr>
                                        <p:cTn id="33" dur="1" fill="hold">
                                          <p:stCondLst>
                                            <p:cond delay="499"/>
                                          </p:stCondLst>
                                        </p:cTn>
                                        <p:tgtEl>
                                          <p:spTgt spid="5126"/>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5124"/>
                                        </p:tgtEl>
                                      </p:cBhvr>
                                    </p:animEffect>
                                    <p:set>
                                      <p:cBhvr>
                                        <p:cTn id="36" dur="1" fill="hold">
                                          <p:stCondLst>
                                            <p:cond delay="499"/>
                                          </p:stCondLst>
                                        </p:cTn>
                                        <p:tgtEl>
                                          <p:spTgt spid="5124"/>
                                        </p:tgtEl>
                                        <p:attrNameLst>
                                          <p:attrName>style.visibility</p:attrName>
                                        </p:attrNameLst>
                                      </p:cBhvr>
                                      <p:to>
                                        <p:strVal val="hidden"/>
                                      </p:to>
                                    </p:set>
                                  </p:childTnLst>
                                </p:cTn>
                              </p:par>
                            </p:childTnLst>
                          </p:cTn>
                        </p:par>
                      </p:childTnLst>
                    </p:cTn>
                  </p:par>
                </p:childTnLst>
              </p:cTn>
              <p:nextCondLst>
                <p:cond evt="onClick" delay="0">
                  <p:tgtEl>
                    <p:spTgt spid="5127"/>
                  </p:tgtEl>
                </p:cond>
              </p:nextCondLst>
            </p:seq>
          </p:childTnLst>
        </p:cTn>
      </p:par>
    </p:tnLst>
    <p:bldLst>
      <p:bldP spid="5122" grpId="0"/>
      <p:bldP spid="5123" grpId="0" animBg="1"/>
      <p:bldP spid="5123" grpId="1" animBg="1"/>
      <p:bldP spid="5124" grpId="0" animBg="1"/>
      <p:bldP spid="5124" grpId="1" animBg="1"/>
      <p:bldP spid="5125" grpId="0" animBg="1"/>
      <p:bldP spid="5126" grpId="0" animBg="1"/>
      <p:bldP spid="5126" grpId="1" animBg="1"/>
      <p:bldP spid="51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232263"/>
            <a:ext cx="11721737" cy="3777622"/>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Câu</a:t>
            </a:r>
            <a:r>
              <a:rPr lang="en-US" sz="3600" b="1" dirty="0" smtClean="0">
                <a:latin typeface="Times New Roman" panose="02020603050405020304" pitchFamily="18" charset="0"/>
                <a:cs typeface="Times New Roman" panose="02020603050405020304" pitchFamily="18" charset="0"/>
              </a:rPr>
              <a:t> 7</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phí</a:t>
            </a:r>
            <a:r>
              <a:rPr lang="en-US" sz="3600" dirty="0" smtClean="0">
                <a:latin typeface="Times New Roman" panose="02020603050405020304" pitchFamily="18" charset="0"/>
                <a:cs typeface="Times New Roman" panose="02020603050405020304" pitchFamily="18" charset="0"/>
              </a:rPr>
              <a:t> do </a:t>
            </a:r>
            <a:r>
              <a:rPr lang="en-US" sz="3600" dirty="0" err="1" smtClean="0">
                <a:latin typeface="Times New Roman" panose="02020603050405020304" pitchFamily="18" charset="0"/>
                <a:cs typeface="Times New Roman" panose="02020603050405020304" pitchFamily="18" charset="0"/>
              </a:rPr>
              <a:t>tỏa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endParaRPr lang="en-US" sz="3600" dirty="0" smtClean="0">
              <a:latin typeface="Times New Roman" panose="02020603050405020304" pitchFamily="18" charset="0"/>
              <a:cs typeface="Times New Roman" panose="02020603050405020304" pitchFamily="18" charset="0"/>
            </a:endParaRPr>
          </a:p>
          <a:p>
            <a:pPr marL="742950" indent="-742950">
              <a:buAutoNum type="alphaUcPeriod"/>
            </a:pPr>
            <a:r>
              <a:rPr lang="en-US" sz="3600" dirty="0" err="1" smtClean="0">
                <a:latin typeface="Times New Roman" panose="02020603050405020304" pitchFamily="18" charset="0"/>
                <a:cs typeface="Times New Roman" panose="02020603050405020304" pitchFamily="18" charset="0"/>
              </a:rPr>
              <a:t>Tỉ</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lệ</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thuận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a:latin typeface="Times New Roman" panose="02020603050405020304" pitchFamily="18" charset="0"/>
                <a:cs typeface="Times New Roman" panose="02020603050405020304" pitchFamily="18" charset="0"/>
              </a:rPr>
              <a:t>Tỉ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nghịch</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a:latin typeface="Times New Roman" panose="02020603050405020304" pitchFamily="18" charset="0"/>
                <a:cs typeface="Times New Roman" panose="02020603050405020304" pitchFamily="18" charset="0"/>
              </a:rPr>
              <a:t>Tỉ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nghịch</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a:t>
            </a:r>
          </a:p>
          <a:p>
            <a:pPr marL="742950" indent="-742950">
              <a:buAutoNum type="alphaUcPeriod"/>
            </a:pPr>
            <a:r>
              <a:rPr lang="en-US" sz="3600" dirty="0" err="1">
                <a:latin typeface="Times New Roman" panose="02020603050405020304" pitchFamily="18" charset="0"/>
                <a:cs typeface="Times New Roman" panose="02020603050405020304" pitchFamily="18" charset="0"/>
              </a:rPr>
              <a:t>Tỉ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thuận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dây</a:t>
            </a: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742950" indent="-742950">
              <a:buFont typeface="Wingdings 3" charset="2"/>
              <a:buAutoNum type="alphaUcPeriod"/>
            </a:pPr>
            <a:endParaRPr lang="en-US" sz="3600" dirty="0">
              <a:latin typeface="Times New Roman" panose="02020603050405020304" pitchFamily="18" charset="0"/>
              <a:cs typeface="Times New Roman" panose="02020603050405020304" pitchFamily="18" charset="0"/>
            </a:endParaRPr>
          </a:p>
          <a:p>
            <a:pPr marL="742950" indent="-742950">
              <a:buAutoNum type="alphaUcPeriod"/>
            </a:pPr>
            <a:endParaRPr lang="en-US" sz="36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2425337" y="5590903"/>
            <a:ext cx="3670663" cy="8577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3600" b="1" dirty="0" err="1" smtClean="0">
                <a:solidFill>
                  <a:srgbClr val="FF0000"/>
                </a:solidFill>
                <a:latin typeface="Times New Roman" panose="02020603050405020304" pitchFamily="18" charset="0"/>
                <a:cs typeface="Times New Roman" panose="02020603050405020304" pitchFamily="18" charset="0"/>
              </a:rPr>
              <a:t>Chọn</a:t>
            </a:r>
            <a:r>
              <a:rPr lang="en-US" sz="3600" b="1" dirty="0" smtClean="0">
                <a:solidFill>
                  <a:srgbClr val="FF0000"/>
                </a:solidFill>
                <a:latin typeface="Times New Roman" panose="02020603050405020304" pitchFamily="18" charset="0"/>
                <a:cs typeface="Times New Roman" panose="02020603050405020304" pitchFamily="18" charset="0"/>
              </a:rPr>
              <a:t> 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5999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646" y="853441"/>
            <a:ext cx="11142618" cy="3777622"/>
          </a:xfrm>
        </p:spPr>
        <p:txBody>
          <a:bodyPr>
            <a:noAutofit/>
          </a:bodyPr>
          <a:lstStyle/>
          <a:p>
            <a:pPr marL="0" indent="0">
              <a:buNone/>
            </a:pPr>
            <a:r>
              <a:rPr lang="en-US" sz="3600" b="1" dirty="0" err="1" smtClean="0">
                <a:solidFill>
                  <a:schemeClr val="tx1"/>
                </a:solidFill>
                <a:latin typeface="Times New Roman" panose="02020603050405020304" pitchFamily="18" charset="0"/>
                <a:cs typeface="Times New Roman" panose="02020603050405020304" pitchFamily="18" charset="0"/>
              </a:rPr>
              <a:t>Câu</a:t>
            </a:r>
            <a:r>
              <a:rPr lang="en-US" sz="3600" b="1" dirty="0" smtClean="0">
                <a:solidFill>
                  <a:schemeClr val="tx1"/>
                </a:solidFill>
                <a:latin typeface="Times New Roman" panose="02020603050405020304" pitchFamily="18" charset="0"/>
                <a:cs typeface="Times New Roman" panose="02020603050405020304" pitchFamily="18" charset="0"/>
              </a:rPr>
              <a:t> 8</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Một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máy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biến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có</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số</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dây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của</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là</a:t>
            </a:r>
            <a:r>
              <a:rPr lang="en-US" sz="3600" dirty="0" smtClean="0">
                <a:solidFill>
                  <a:schemeClr val="tx1"/>
                </a:solidFill>
                <a:latin typeface="Times New Roman" panose="02020603050405020304" pitchFamily="18" charset="0"/>
                <a:cs typeface="Times New Roman" panose="02020603050405020304" pitchFamily="18" charset="0"/>
              </a:rPr>
              <a:t> 1200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Cho </a:t>
            </a:r>
            <a:r>
              <a:rPr lang="en-US" sz="3600" dirty="0" err="1" smtClean="0">
                <a:solidFill>
                  <a:schemeClr val="tx1"/>
                </a:solidFill>
                <a:latin typeface="Times New Roman" panose="02020603050405020304" pitchFamily="18" charset="0"/>
                <a:cs typeface="Times New Roman" panose="02020603050405020304" pitchFamily="18" charset="0"/>
              </a:rPr>
              <a:t>biết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khi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ở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240V </a:t>
            </a:r>
            <a:r>
              <a:rPr lang="en-US" sz="3600" dirty="0" err="1" smtClean="0">
                <a:solidFill>
                  <a:schemeClr val="tx1"/>
                </a:solidFill>
                <a:latin typeface="Times New Roman" panose="02020603050405020304" pitchFamily="18" charset="0"/>
                <a:cs typeface="Times New Roman" panose="02020603050405020304" pitchFamily="18" charset="0"/>
              </a:rPr>
              <a:t>thì</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thứ</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là</a:t>
            </a:r>
            <a:r>
              <a:rPr lang="en-US" sz="3600" dirty="0" smtClean="0">
                <a:solidFill>
                  <a:schemeClr val="tx1"/>
                </a:solidFill>
                <a:latin typeface="Times New Roman" panose="02020603050405020304" pitchFamily="18" charset="0"/>
                <a:cs typeface="Times New Roman" panose="02020603050405020304" pitchFamily="18" charset="0"/>
              </a:rPr>
              <a:t> 12V. </a:t>
            </a:r>
            <a:r>
              <a:rPr lang="en-US" sz="3600" dirty="0" err="1" smtClean="0">
                <a:solidFill>
                  <a:schemeClr val="tx1"/>
                </a:solidFill>
                <a:latin typeface="Times New Roman" panose="02020603050405020304" pitchFamily="18" charset="0"/>
                <a:cs typeface="Times New Roman" panose="02020603050405020304" pitchFamily="18" charset="0"/>
              </a:rPr>
              <a:t>Khi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đó</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số</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dây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thứ</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là</a:t>
            </a:r>
            <a:endParaRPr lang="en-US" sz="3600" dirty="0" smtClean="0">
              <a:solidFill>
                <a:schemeClr val="tx1"/>
              </a:solidFill>
              <a:latin typeface="Times New Roman" panose="02020603050405020304" pitchFamily="18" charset="0"/>
              <a:cs typeface="Times New Roman" panose="02020603050405020304" pitchFamily="18" charset="0"/>
            </a:endParaRPr>
          </a:p>
          <a:p>
            <a:pPr marL="742950" indent="-742950">
              <a:buAutoNum type="alphaUcPeriod"/>
            </a:pPr>
            <a:r>
              <a:rPr lang="en-US" sz="3600" dirty="0" smtClean="0">
                <a:solidFill>
                  <a:schemeClr val="tx1"/>
                </a:solidFill>
                <a:latin typeface="Times New Roman" panose="02020603050405020304" pitchFamily="18" charset="0"/>
                <a:cs typeface="Times New Roman" panose="02020603050405020304" pitchFamily="18" charset="0"/>
              </a:rPr>
              <a:t>24000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C. 1200 </a:t>
            </a:r>
            <a:r>
              <a:rPr lang="en-US" sz="3600" dirty="0" err="1" smtClean="0">
                <a:solidFill>
                  <a:schemeClr val="tx1"/>
                </a:solidFill>
                <a:latin typeface="Times New Roman" panose="02020603050405020304" pitchFamily="18" charset="0"/>
                <a:cs typeface="Times New Roman" panose="02020603050405020304" pitchFamily="18" charset="0"/>
              </a:rPr>
              <a:t>vòng</a:t>
            </a:r>
            <a:endParaRPr lang="en-US" sz="3600" dirty="0" smtClean="0">
              <a:solidFill>
                <a:schemeClr val="tx1"/>
              </a:solidFill>
              <a:latin typeface="Times New Roman" panose="02020603050405020304" pitchFamily="18" charset="0"/>
              <a:cs typeface="Times New Roman" panose="02020603050405020304" pitchFamily="18" charset="0"/>
            </a:endParaRPr>
          </a:p>
          <a:p>
            <a:pPr marL="742950" indent="-742950">
              <a:buAutoNum type="alphaUcPeriod"/>
            </a:pPr>
            <a:r>
              <a:rPr lang="en-US" sz="3600" dirty="0" smtClean="0">
                <a:solidFill>
                  <a:schemeClr val="tx1"/>
                </a:solidFill>
                <a:latin typeface="Times New Roman" panose="02020603050405020304" pitchFamily="18" charset="0"/>
                <a:cs typeface="Times New Roman" panose="02020603050405020304" pitchFamily="18" charset="0"/>
              </a:rPr>
              <a:t>2,4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D. 60 </a:t>
            </a:r>
            <a:r>
              <a:rPr lang="en-US" sz="3600" dirty="0" err="1" smtClean="0">
                <a:solidFill>
                  <a:schemeClr val="tx1"/>
                </a:solidFill>
                <a:latin typeface="Times New Roman" panose="02020603050405020304" pitchFamily="18" charset="0"/>
                <a:cs typeface="Times New Roman" panose="02020603050405020304" pitchFamily="18" charset="0"/>
              </a:rPr>
              <a:t>vòng</a:t>
            </a:r>
            <a:endParaRPr lang="en-US" sz="36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36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3600" dirty="0">
              <a:solidFill>
                <a:schemeClr val="tx1"/>
              </a:solidFill>
              <a:latin typeface="Times New Roman" panose="02020603050405020304" pitchFamily="18" charset="0"/>
              <a:cs typeface="Times New Roman" panose="02020603050405020304" pitchFamily="18" charset="0"/>
            </a:endParaRPr>
          </a:p>
          <a:p>
            <a:pPr marL="742950" indent="-742950">
              <a:buAutoNum type="alphaUcPeriod"/>
            </a:pPr>
            <a:endParaRPr lang="en-US" sz="36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901337" y="4807131"/>
                <a:ext cx="8895806" cy="164156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14:m>
                  <m:oMath xmlns:m="http://schemas.openxmlformats.org/officeDocument/2006/math">
                    <m:f>
                      <m:fPr>
                        <m:ctrlPr>
                          <a:rPr lang="en-US" sz="3600" i="1" smtClean="0">
                            <a:latin typeface="Cambria Math"/>
                          </a:rPr>
                        </m:ctrlPr>
                      </m:fPr>
                      <m:num>
                        <m:sSub>
                          <m:sSubPr>
                            <m:ctrlPr>
                              <a:rPr lang="en-US" sz="3600" i="1">
                                <a:latin typeface="Cambria Math"/>
                              </a:rPr>
                            </m:ctrlPr>
                          </m:sSubPr>
                          <m:e>
                            <m:r>
                              <a:rPr lang="en-US" sz="3600" i="1">
                                <a:latin typeface="Cambria Math" panose="02040503050406030204" pitchFamily="18" charset="0"/>
                              </a:rPr>
                              <m:t>𝑈</m:t>
                            </m:r>
                          </m:e>
                          <m:sub>
                            <m:r>
                              <a:rPr lang="en-US" sz="3600" i="1">
                                <a:latin typeface="Cambria Math" panose="02040503050406030204" pitchFamily="18" charset="0"/>
                              </a:rPr>
                              <m:t>1</m:t>
                            </m:r>
                          </m:sub>
                        </m:sSub>
                      </m:num>
                      <m:den>
                        <m:sSub>
                          <m:sSubPr>
                            <m:ctrlPr>
                              <a:rPr lang="en-US" sz="3600" i="1">
                                <a:latin typeface="Cambria Math"/>
                              </a:rPr>
                            </m:ctrlPr>
                          </m:sSubPr>
                          <m:e>
                            <m:r>
                              <a:rPr lang="en-US" sz="3600" i="1">
                                <a:latin typeface="Cambria Math" panose="02040503050406030204" pitchFamily="18" charset="0"/>
                              </a:rPr>
                              <m:t>𝑈</m:t>
                            </m:r>
                          </m:e>
                          <m:sub>
                            <m:r>
                              <a:rPr lang="en-US" sz="3600" i="1">
                                <a:latin typeface="Cambria Math" panose="02040503050406030204" pitchFamily="18" charset="0"/>
                              </a:rPr>
                              <m:t>2</m:t>
                            </m:r>
                          </m:sub>
                        </m:sSub>
                      </m:den>
                    </m:f>
                    <m:r>
                      <a:rPr lang="en-US" sz="3600" i="1">
                        <a:latin typeface="Cambria Math" panose="02040503050406030204" pitchFamily="18" charset="0"/>
                      </a:rPr>
                      <m:t>=</m:t>
                    </m:r>
                    <m:f>
                      <m:fPr>
                        <m:ctrlPr>
                          <a:rPr lang="en-US" sz="3600" i="1">
                            <a:latin typeface="Cambria Math"/>
                          </a:rPr>
                        </m:ctrlPr>
                      </m:fPr>
                      <m:num>
                        <m:sSub>
                          <m:sSubPr>
                            <m:ctrlPr>
                              <a:rPr lang="en-US" sz="3600" i="1">
                                <a:latin typeface="Cambria Math"/>
                              </a:rPr>
                            </m:ctrlPr>
                          </m:sSubPr>
                          <m:e>
                            <m:r>
                              <a:rPr lang="en-US" sz="3600" i="1">
                                <a:latin typeface="Cambria Math" panose="02040503050406030204" pitchFamily="18" charset="0"/>
                              </a:rPr>
                              <m:t>𝑛</m:t>
                            </m:r>
                          </m:e>
                          <m:sub>
                            <m:r>
                              <a:rPr lang="en-US" sz="3600" i="1">
                                <a:latin typeface="Cambria Math" panose="02040503050406030204" pitchFamily="18" charset="0"/>
                              </a:rPr>
                              <m:t>1</m:t>
                            </m:r>
                          </m:sub>
                        </m:sSub>
                      </m:num>
                      <m:den>
                        <m:sSub>
                          <m:sSubPr>
                            <m:ctrlPr>
                              <a:rPr lang="en-US" sz="3600" i="1">
                                <a:latin typeface="Cambria Math"/>
                              </a:rPr>
                            </m:ctrlPr>
                          </m:sSubPr>
                          <m:e>
                            <m:r>
                              <a:rPr lang="en-US" sz="3600" i="1">
                                <a:latin typeface="Cambria Math" panose="02040503050406030204" pitchFamily="18" charset="0"/>
                              </a:rPr>
                              <m:t>𝑛</m:t>
                            </m:r>
                          </m:e>
                          <m:sub>
                            <m:r>
                              <a:rPr lang="en-US" sz="3600" i="1">
                                <a:latin typeface="Cambria Math" panose="02040503050406030204" pitchFamily="18" charset="0"/>
                              </a:rPr>
                              <m:t>2</m:t>
                            </m:r>
                          </m:sub>
                        </m:sSub>
                      </m:den>
                    </m:f>
                    <m:r>
                      <a:rPr lang="en-US" sz="3600" i="1" smtClean="0">
                        <a:latin typeface="Cambria Math" panose="02040503050406030204" pitchFamily="18" charset="0"/>
                        <a:sym typeface="Symbol" panose="05050102010706020507" pitchFamily="18" charset="2"/>
                      </a:rPr>
                      <m:t></m:t>
                    </m:r>
                    <m:f>
                      <m:fPr>
                        <m:ctrlPr>
                          <a:rPr lang="en-US" sz="3600" i="1">
                            <a:latin typeface="Cambria Math"/>
                          </a:rPr>
                        </m:ctrlPr>
                      </m:fPr>
                      <m:num>
                        <m:r>
                          <a:rPr lang="en-US" sz="3600" i="1">
                            <a:latin typeface="Cambria Math" panose="02040503050406030204" pitchFamily="18" charset="0"/>
                          </a:rPr>
                          <m:t>240</m:t>
                        </m:r>
                      </m:num>
                      <m:den>
                        <m:r>
                          <a:rPr lang="en-US" sz="3600" i="1">
                            <a:latin typeface="Cambria Math" panose="02040503050406030204" pitchFamily="18" charset="0"/>
                          </a:rPr>
                          <m:t>12</m:t>
                        </m:r>
                      </m:den>
                    </m:f>
                    <m:r>
                      <a:rPr lang="en-US" sz="3600" i="1">
                        <a:latin typeface="Cambria Math" panose="02040503050406030204" pitchFamily="18" charset="0"/>
                      </a:rPr>
                      <m:t>=</m:t>
                    </m:r>
                    <m:f>
                      <m:fPr>
                        <m:ctrlPr>
                          <a:rPr lang="en-US" sz="3600" i="1">
                            <a:latin typeface="Cambria Math"/>
                          </a:rPr>
                        </m:ctrlPr>
                      </m:fPr>
                      <m:num>
                        <m:r>
                          <a:rPr lang="en-US" sz="3600" i="1">
                            <a:latin typeface="Cambria Math" panose="02040503050406030204" pitchFamily="18" charset="0"/>
                          </a:rPr>
                          <m:t>1200</m:t>
                        </m:r>
                      </m:num>
                      <m:den>
                        <m:sSub>
                          <m:sSubPr>
                            <m:ctrlPr>
                              <a:rPr lang="en-US" sz="3600" i="1">
                                <a:latin typeface="Cambria Math"/>
                              </a:rPr>
                            </m:ctrlPr>
                          </m:sSubPr>
                          <m:e>
                            <m:r>
                              <a:rPr lang="en-US" sz="3600" i="1">
                                <a:latin typeface="Cambria Math" panose="02040503050406030204" pitchFamily="18" charset="0"/>
                              </a:rPr>
                              <m:t>𝑛</m:t>
                            </m:r>
                          </m:e>
                          <m:sub>
                            <m:r>
                              <a:rPr lang="en-US" sz="3600" i="1">
                                <a:latin typeface="Cambria Math" panose="02040503050406030204" pitchFamily="18" charset="0"/>
                              </a:rPr>
                              <m:t>2</m:t>
                            </m:r>
                          </m:sub>
                        </m:sSub>
                      </m:den>
                    </m:f>
                    <m:r>
                      <a:rPr lang="en-US" sz="3600" i="1">
                        <a:latin typeface="Cambria Math" panose="02040503050406030204" pitchFamily="18" charset="0"/>
                        <a:sym typeface="Symbol" panose="05050102010706020507" pitchFamily="18" charset="2"/>
                      </a:rPr>
                      <m:t></m:t>
                    </m:r>
                    <m:r>
                      <a:rPr lang="en-US" sz="3600" i="1">
                        <a:latin typeface="Cambria Math" panose="02040503050406030204" pitchFamily="18" charset="0"/>
                      </a:rPr>
                      <m:t> </m:t>
                    </m:r>
                    <m:sSub>
                      <m:sSubPr>
                        <m:ctrlPr>
                          <a:rPr lang="en-US" sz="3600" i="1">
                            <a:latin typeface="Cambria Math"/>
                          </a:rPr>
                        </m:ctrlPr>
                      </m:sSubPr>
                      <m:e>
                        <m:r>
                          <a:rPr lang="en-US" sz="3600" i="1">
                            <a:latin typeface="Cambria Math" panose="02040503050406030204" pitchFamily="18" charset="0"/>
                          </a:rPr>
                          <m:t>𝑛</m:t>
                        </m:r>
                      </m:e>
                      <m:sub>
                        <m:r>
                          <a:rPr lang="en-US" sz="3600" i="1">
                            <a:latin typeface="Cambria Math" panose="02040503050406030204" pitchFamily="18" charset="0"/>
                          </a:rPr>
                          <m:t>2</m:t>
                        </m:r>
                      </m:sub>
                    </m:sSub>
                    <m:r>
                      <a:rPr lang="en-US" sz="3600" i="1">
                        <a:latin typeface="Cambria Math" panose="02040503050406030204" pitchFamily="18" charset="0"/>
                      </a:rPr>
                      <m:t>=60 </m:t>
                    </m:r>
                    <m:r>
                      <a:rPr lang="en-US" sz="3600" i="1">
                        <a:latin typeface="Cambria Math" panose="02040503050406030204" pitchFamily="18" charset="0"/>
                      </a:rPr>
                      <m:t>𝑣</m:t>
                    </m:r>
                    <m:r>
                      <a:rPr lang="en-US" sz="3600" i="1">
                        <a:latin typeface="Cambria Math" panose="02040503050406030204" pitchFamily="18" charset="0"/>
                      </a:rPr>
                      <m:t>ò</m:t>
                    </m:r>
                    <m:r>
                      <a:rPr lang="en-US" sz="3600" i="1">
                        <a:latin typeface="Cambria Math" panose="02040503050406030204" pitchFamily="18" charset="0"/>
                      </a:rPr>
                      <m:t>𝑛𝑔</m:t>
                    </m:r>
                    <m:r>
                      <a:rPr lang="en-US" sz="3600" b="0" i="1" smtClean="0">
                        <a:latin typeface="Cambria Math" panose="02040503050406030204" pitchFamily="18" charset="0"/>
                      </a:rPr>
                      <m:t> </m:t>
                    </m:r>
                  </m:oMath>
                </a14:m>
                <a:endParaRPr lang="en-US" sz="3600"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sz="3600" b="0" i="1" smtClean="0">
                          <a:solidFill>
                            <a:srgbClr val="C00000"/>
                          </a:solidFill>
                          <a:latin typeface="Cambria Math" panose="02040503050406030204" pitchFamily="18" charset="0"/>
                        </a:rPr>
                        <m:t>𝑐h</m:t>
                      </m:r>
                      <m:r>
                        <a:rPr lang="en-US" sz="3600" b="0" i="1" smtClean="0">
                          <a:solidFill>
                            <a:srgbClr val="C00000"/>
                          </a:solidFill>
                          <a:latin typeface="Cambria Math" panose="02040503050406030204" pitchFamily="18" charset="0"/>
                        </a:rPr>
                        <m:t>ọ</m:t>
                      </m:r>
                      <m:r>
                        <a:rPr lang="en-US" sz="3600" b="0" i="1" smtClean="0">
                          <a:solidFill>
                            <a:srgbClr val="C00000"/>
                          </a:solidFill>
                          <a:latin typeface="Cambria Math" panose="02040503050406030204" pitchFamily="18" charset="0"/>
                        </a:rPr>
                        <m:t>𝑛</m:t>
                      </m:r>
                      <m:r>
                        <a:rPr lang="en-US" sz="3600" b="0" i="1" smtClean="0">
                          <a:solidFill>
                            <a:srgbClr val="C00000"/>
                          </a:solidFill>
                          <a:latin typeface="Cambria Math" panose="02040503050406030204" pitchFamily="18" charset="0"/>
                        </a:rPr>
                        <m:t> </m:t>
                      </m:r>
                      <m:r>
                        <a:rPr lang="en-US" sz="3600" b="0" i="1" smtClean="0">
                          <a:solidFill>
                            <a:srgbClr val="C00000"/>
                          </a:solidFill>
                          <a:latin typeface="Cambria Math" panose="02040503050406030204" pitchFamily="18" charset="0"/>
                        </a:rPr>
                        <m:t>𝐷</m:t>
                      </m:r>
                    </m:oMath>
                  </m:oMathPara>
                </a14:m>
                <a:endParaRPr lang="en-US" sz="3600" dirty="0">
                  <a:solidFill>
                    <a:srgbClr val="C00000"/>
                  </a:solidFill>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901337" y="4807131"/>
                <a:ext cx="8895806" cy="1641564"/>
              </a:xfrm>
              <a:prstGeom prst="rect">
                <a:avLst/>
              </a:prstGeom>
              <a:blipFill>
                <a:blip r:embed="rId3"/>
                <a:stretch>
                  <a:fillRect/>
                </a:stretch>
              </a:blipFill>
            </p:spPr>
            <p:txBody>
              <a:bodyPr/>
              <a:lstStyle/>
              <a:p>
                <a:r>
                  <a:rPr lang="en-US">
                    <a:noFill/>
                  </a:rPr>
                  <a:t> </a:t>
                </a:r>
              </a:p>
            </p:txBody>
          </p:sp>
        </mc:Fallback>
      </mc:AlternateContent>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7144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39" y="239487"/>
            <a:ext cx="10202093" cy="3777622"/>
          </a:xfrm>
        </p:spPr>
        <p:txBody>
          <a:bodyPr>
            <a:noAutofit/>
          </a:bodyPr>
          <a:lstStyle/>
          <a:p>
            <a:pPr marL="0" indent="0">
              <a:buNone/>
            </a:pPr>
            <a:r>
              <a:rPr lang="en-US" sz="3600" b="1" dirty="0" err="1" smtClean="0">
                <a:solidFill>
                  <a:schemeClr val="tx1"/>
                </a:solidFill>
                <a:latin typeface="Times New Roman" panose="02020603050405020304" pitchFamily="18" charset="0"/>
                <a:cs typeface="Times New Roman" panose="02020603050405020304" pitchFamily="18" charset="0"/>
              </a:rPr>
              <a:t>Câu</a:t>
            </a:r>
            <a:r>
              <a:rPr lang="en-US" sz="3600" b="1" dirty="0" smtClean="0">
                <a:solidFill>
                  <a:schemeClr val="tx1"/>
                </a:solidFill>
                <a:latin typeface="Times New Roman" panose="02020603050405020304" pitchFamily="18" charset="0"/>
                <a:cs typeface="Times New Roman" panose="02020603050405020304" pitchFamily="18" charset="0"/>
              </a:rPr>
              <a:t> 9</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Một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máy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biến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có</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số</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dây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của</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là</a:t>
            </a:r>
            <a:r>
              <a:rPr lang="en-US" sz="3600" dirty="0" smtClean="0">
                <a:solidFill>
                  <a:schemeClr val="tx1"/>
                </a:solidFill>
                <a:latin typeface="Times New Roman" panose="02020603050405020304" pitchFamily="18" charset="0"/>
                <a:cs typeface="Times New Roman" panose="02020603050405020304" pitchFamily="18" charset="0"/>
              </a:rPr>
              <a:t> 250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4000 </a:t>
            </a:r>
            <a:r>
              <a:rPr lang="en-US" sz="3600" dirty="0" err="1" smtClean="0">
                <a:solidFill>
                  <a:schemeClr val="tx1"/>
                </a:solidFill>
                <a:latin typeface="Times New Roman" panose="02020603050405020304" pitchFamily="18" charset="0"/>
                <a:cs typeface="Times New Roman" panose="02020603050405020304" pitchFamily="18" charset="0"/>
              </a:rPr>
              <a:t>vòng</a:t>
            </a:r>
            <a:r>
              <a:rPr lang="en-US" sz="36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3600" dirty="0" smtClean="0">
                <a:solidFill>
                  <a:schemeClr val="tx1"/>
                </a:solidFill>
                <a:latin typeface="Times New Roman" panose="02020603050405020304" pitchFamily="18" charset="0"/>
                <a:cs typeface="Times New Roman" panose="02020603050405020304" pitchFamily="18" charset="0"/>
              </a:rPr>
              <a:t>a. </a:t>
            </a:r>
            <a:r>
              <a:rPr lang="en-US" sz="3600" dirty="0" err="1" smtClean="0">
                <a:solidFill>
                  <a:schemeClr val="tx1"/>
                </a:solidFill>
                <a:latin typeface="Times New Roman" panose="02020603050405020304" pitchFamily="18" charset="0"/>
                <a:cs typeface="Times New Roman" panose="02020603050405020304" pitchFamily="18" charset="0"/>
              </a:rPr>
              <a:t>Máy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đó</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là</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máy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tăng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hay </a:t>
            </a:r>
            <a:r>
              <a:rPr lang="en-US" sz="3600" dirty="0" err="1" smtClean="0">
                <a:solidFill>
                  <a:schemeClr val="tx1"/>
                </a:solidFill>
                <a:latin typeface="Times New Roman" panose="02020603050405020304" pitchFamily="18" charset="0"/>
                <a:cs typeface="Times New Roman" panose="02020603050405020304" pitchFamily="18" charset="0"/>
              </a:rPr>
              <a:t>hạ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3600" dirty="0" smtClean="0">
                <a:solidFill>
                  <a:schemeClr val="tx1"/>
                </a:solidFill>
                <a:latin typeface="Times New Roman" panose="02020603050405020304" pitchFamily="18" charset="0"/>
                <a:cs typeface="Times New Roman" panose="02020603050405020304" pitchFamily="18" charset="0"/>
              </a:rPr>
              <a:t>b. </a:t>
            </a:r>
            <a:r>
              <a:rPr lang="en-US" sz="3600" dirty="0" err="1" smtClean="0">
                <a:solidFill>
                  <a:schemeClr val="tx1"/>
                </a:solidFill>
                <a:latin typeface="Times New Roman" panose="02020603050405020304" pitchFamily="18" charset="0"/>
                <a:cs typeface="Times New Roman" panose="02020603050405020304" pitchFamily="18" charset="0"/>
              </a:rPr>
              <a:t>Đặt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vào</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hai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đầu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sơ</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400V. </a:t>
            </a:r>
            <a:r>
              <a:rPr lang="en-US" sz="3600" dirty="0" err="1" smtClean="0">
                <a:solidFill>
                  <a:schemeClr val="tx1"/>
                </a:solidFill>
                <a:latin typeface="Times New Roman" panose="02020603050405020304" pitchFamily="18" charset="0"/>
                <a:cs typeface="Times New Roman" panose="02020603050405020304" pitchFamily="18" charset="0"/>
              </a:rPr>
              <a:t>Tính</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ở </a:t>
            </a:r>
            <a:r>
              <a:rPr lang="en-US" sz="3600" dirty="0" err="1" smtClean="0">
                <a:solidFill>
                  <a:schemeClr val="tx1"/>
                </a:solidFill>
                <a:latin typeface="Times New Roman" panose="02020603050405020304" pitchFamily="18" charset="0"/>
                <a:cs typeface="Times New Roman" panose="02020603050405020304" pitchFamily="18" charset="0"/>
              </a:rPr>
              <a:t>hai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đầu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cuộn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thứ</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cấp</a:t>
            </a:r>
            <a:r>
              <a:rPr lang="en-US" sz="3600" dirty="0" smtClean="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a:p>
            <a:pPr marL="742950" indent="-742950">
              <a:buAutoNum type="alphaUcPeriod"/>
            </a:pPr>
            <a:endParaRPr lang="en-US" sz="36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901337" y="3827417"/>
                <a:ext cx="8895806" cy="26212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3600" i="1" dirty="0" smtClean="0">
                    <a:solidFill>
                      <a:srgbClr val="C00000"/>
                    </a:solidFill>
                    <a:latin typeface="Cambria Math" panose="02040503050406030204" pitchFamily="18" charset="0"/>
                  </a:rPr>
                  <a:t>a. </a:t>
                </a:r>
                <a:r>
                  <a:rPr lang="en-US" sz="3600" i="1" dirty="0" err="1" smtClean="0">
                    <a:solidFill>
                      <a:srgbClr val="C00000"/>
                    </a:solidFill>
                    <a:latin typeface="Cambria Math" panose="02040503050406030204" pitchFamily="18" charset="0"/>
                  </a:rPr>
                  <a:t>vì</a:t>
                </a:r>
                <a:r>
                  <a:rPr lang="en-US" sz="3600" i="1" dirty="0" smtClean="0">
                    <a:solidFill>
                      <a:srgbClr val="C00000"/>
                    </a:solidFill>
                    <a:latin typeface="Cambria Math" panose="02040503050406030204" pitchFamily="18" charset="0"/>
                  </a:rPr>
                  <a:t> n</a:t>
                </a:r>
                <a:r>
                  <a:rPr lang="en-US" sz="3600" i="1" baseline="-25000" dirty="0" smtClean="0">
                    <a:solidFill>
                      <a:srgbClr val="C00000"/>
                    </a:solidFill>
                    <a:latin typeface="Cambria Math" panose="02040503050406030204" pitchFamily="18" charset="0"/>
                  </a:rPr>
                  <a:t>2</a:t>
                </a:r>
                <a:r>
                  <a:rPr lang="en-US" sz="3600" i="1" dirty="0" smtClean="0">
                    <a:solidFill>
                      <a:srgbClr val="C00000"/>
                    </a:solidFill>
                    <a:latin typeface="Cambria Math" panose="02040503050406030204" pitchFamily="18" charset="0"/>
                  </a:rPr>
                  <a:t> &gt;n</a:t>
                </a:r>
                <a:r>
                  <a:rPr lang="en-US" sz="3600" i="1" baseline="-25000" dirty="0" smtClean="0">
                    <a:solidFill>
                      <a:srgbClr val="C00000"/>
                    </a:solidFill>
                    <a:latin typeface="Cambria Math" panose="02040503050406030204" pitchFamily="18" charset="0"/>
                  </a:rPr>
                  <a:t>1</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nên</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máy</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là</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tăng</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thế</a:t>
                </a:r>
                <a:endParaRPr lang="en-US" sz="3600" i="1" dirty="0" smtClean="0">
                  <a:solidFill>
                    <a:srgbClr val="C00000"/>
                  </a:solidFill>
                  <a:latin typeface="Cambria Math" panose="02040503050406030204" pitchFamily="18" charset="0"/>
                </a:endParaRPr>
              </a:p>
              <a:p>
                <a:r>
                  <a:rPr lang="en-US" sz="3600" dirty="0" smtClean="0">
                    <a:solidFill>
                      <a:srgbClr val="C00000"/>
                    </a:solidFill>
                  </a:rPr>
                  <a:t> </a:t>
                </a:r>
                <a14:m>
                  <m:oMath xmlns:m="http://schemas.openxmlformats.org/officeDocument/2006/math">
                    <m:r>
                      <m:rPr>
                        <m:sty m:val="p"/>
                      </m:rPr>
                      <a:rPr lang="en-US" sz="3600" b="0" i="0" smtClean="0">
                        <a:solidFill>
                          <a:srgbClr val="C00000"/>
                        </a:solidFill>
                        <a:latin typeface="Cambria Math" panose="02040503050406030204" pitchFamily="18" charset="0"/>
                      </a:rPr>
                      <m:t>b</m:t>
                    </m:r>
                    <m:r>
                      <a:rPr lang="en-US" sz="3600" b="0" i="0" smtClean="0">
                        <a:solidFill>
                          <a:srgbClr val="C00000"/>
                        </a:solidFill>
                        <a:latin typeface="Cambria Math" panose="02040503050406030204" pitchFamily="18" charset="0"/>
                      </a:rPr>
                      <m:t>.  </m:t>
                    </m:r>
                    <m:f>
                      <m:fPr>
                        <m:ctrlPr>
                          <a:rPr lang="en-US" sz="3600" i="1" smtClean="0">
                            <a:solidFill>
                              <a:srgbClr val="C00000"/>
                            </a:solidFill>
                            <a:latin typeface="Cambria Math"/>
                          </a:rPr>
                        </m:ctrlPr>
                      </m:fPr>
                      <m:num>
                        <m:sSub>
                          <m:sSubPr>
                            <m:ctrlPr>
                              <a:rPr lang="en-US" sz="3600" i="1">
                                <a:solidFill>
                                  <a:srgbClr val="C00000"/>
                                </a:solidFill>
                                <a:latin typeface="Cambria Math"/>
                              </a:rPr>
                            </m:ctrlPr>
                          </m:sSubPr>
                          <m:e>
                            <m:r>
                              <a:rPr lang="en-US" sz="3600" i="1">
                                <a:solidFill>
                                  <a:srgbClr val="C00000"/>
                                </a:solidFill>
                                <a:latin typeface="Cambria Math" panose="02040503050406030204" pitchFamily="18" charset="0"/>
                              </a:rPr>
                              <m:t>𝑈</m:t>
                            </m:r>
                          </m:e>
                          <m:sub>
                            <m:r>
                              <a:rPr lang="en-US" sz="3600" i="1">
                                <a:solidFill>
                                  <a:srgbClr val="C00000"/>
                                </a:solidFill>
                                <a:latin typeface="Cambria Math" panose="02040503050406030204" pitchFamily="18" charset="0"/>
                              </a:rPr>
                              <m:t>1</m:t>
                            </m:r>
                          </m:sub>
                        </m:sSub>
                      </m:num>
                      <m:den>
                        <m:sSub>
                          <m:sSubPr>
                            <m:ctrlPr>
                              <a:rPr lang="en-US" sz="3600" i="1">
                                <a:solidFill>
                                  <a:srgbClr val="C00000"/>
                                </a:solidFill>
                                <a:latin typeface="Cambria Math"/>
                              </a:rPr>
                            </m:ctrlPr>
                          </m:sSubPr>
                          <m:e>
                            <m:r>
                              <a:rPr lang="en-US" sz="3600" i="1">
                                <a:solidFill>
                                  <a:srgbClr val="C00000"/>
                                </a:solidFill>
                                <a:latin typeface="Cambria Math" panose="02040503050406030204" pitchFamily="18" charset="0"/>
                              </a:rPr>
                              <m:t>𝑈</m:t>
                            </m:r>
                          </m:e>
                          <m:sub>
                            <m:r>
                              <a:rPr lang="en-US" sz="3600" i="1">
                                <a:solidFill>
                                  <a:srgbClr val="C00000"/>
                                </a:solidFill>
                                <a:latin typeface="Cambria Math" panose="02040503050406030204" pitchFamily="18" charset="0"/>
                              </a:rPr>
                              <m:t>2</m:t>
                            </m:r>
                          </m:sub>
                        </m:sSub>
                      </m:den>
                    </m:f>
                    <m:r>
                      <a:rPr lang="en-US" sz="3600" i="1">
                        <a:solidFill>
                          <a:srgbClr val="C00000"/>
                        </a:solidFill>
                        <a:latin typeface="Cambria Math" panose="02040503050406030204" pitchFamily="18" charset="0"/>
                      </a:rPr>
                      <m:t>=</m:t>
                    </m:r>
                    <m:f>
                      <m:fPr>
                        <m:ctrlPr>
                          <a:rPr lang="en-US" sz="3600" i="1">
                            <a:solidFill>
                              <a:srgbClr val="C00000"/>
                            </a:solidFill>
                            <a:latin typeface="Cambria Math"/>
                          </a:rPr>
                        </m:ctrlPr>
                      </m:fPr>
                      <m:num>
                        <m:sSub>
                          <m:sSubPr>
                            <m:ctrlPr>
                              <a:rPr lang="en-US" sz="3600" i="1">
                                <a:solidFill>
                                  <a:srgbClr val="C00000"/>
                                </a:solidFill>
                                <a:latin typeface="Cambria Math"/>
                              </a:rPr>
                            </m:ctrlPr>
                          </m:sSubPr>
                          <m:e>
                            <m:r>
                              <a:rPr lang="en-US" sz="3600" i="1">
                                <a:solidFill>
                                  <a:srgbClr val="C00000"/>
                                </a:solidFill>
                                <a:latin typeface="Cambria Math" panose="02040503050406030204" pitchFamily="18" charset="0"/>
                              </a:rPr>
                              <m:t>𝑛</m:t>
                            </m:r>
                          </m:e>
                          <m:sub>
                            <m:r>
                              <a:rPr lang="en-US" sz="3600" i="1">
                                <a:solidFill>
                                  <a:srgbClr val="C00000"/>
                                </a:solidFill>
                                <a:latin typeface="Cambria Math" panose="02040503050406030204" pitchFamily="18" charset="0"/>
                              </a:rPr>
                              <m:t>1</m:t>
                            </m:r>
                          </m:sub>
                        </m:sSub>
                      </m:num>
                      <m:den>
                        <m:sSub>
                          <m:sSubPr>
                            <m:ctrlPr>
                              <a:rPr lang="en-US" sz="3600" i="1">
                                <a:solidFill>
                                  <a:srgbClr val="C00000"/>
                                </a:solidFill>
                                <a:latin typeface="Cambria Math"/>
                              </a:rPr>
                            </m:ctrlPr>
                          </m:sSubPr>
                          <m:e>
                            <m:r>
                              <a:rPr lang="en-US" sz="3600" i="1">
                                <a:solidFill>
                                  <a:srgbClr val="C00000"/>
                                </a:solidFill>
                                <a:latin typeface="Cambria Math" panose="02040503050406030204" pitchFamily="18" charset="0"/>
                              </a:rPr>
                              <m:t>𝑛</m:t>
                            </m:r>
                          </m:e>
                          <m:sub>
                            <m:r>
                              <a:rPr lang="en-US" sz="3600" i="1">
                                <a:solidFill>
                                  <a:srgbClr val="C00000"/>
                                </a:solidFill>
                                <a:latin typeface="Cambria Math" panose="02040503050406030204" pitchFamily="18" charset="0"/>
                              </a:rPr>
                              <m:t>2</m:t>
                            </m:r>
                          </m:sub>
                        </m:sSub>
                      </m:den>
                    </m:f>
                    <m:r>
                      <a:rPr lang="en-US" sz="3600" i="1" smtClean="0">
                        <a:solidFill>
                          <a:srgbClr val="C00000"/>
                        </a:solidFill>
                        <a:latin typeface="Cambria Math" panose="02040503050406030204" pitchFamily="18" charset="0"/>
                        <a:sym typeface="Symbol" panose="05050102010706020507" pitchFamily="18" charset="2"/>
                      </a:rPr>
                      <m:t></m:t>
                    </m:r>
                    <m:f>
                      <m:fPr>
                        <m:ctrlPr>
                          <a:rPr lang="en-US" sz="3600" i="1" smtClean="0">
                            <a:solidFill>
                              <a:srgbClr val="C00000"/>
                            </a:solidFill>
                            <a:latin typeface="Cambria Math"/>
                          </a:rPr>
                        </m:ctrlPr>
                      </m:fPr>
                      <m:num>
                        <m:r>
                          <a:rPr lang="en-US" sz="3600" b="0" i="1" smtClean="0">
                            <a:solidFill>
                              <a:srgbClr val="C00000"/>
                            </a:solidFill>
                            <a:latin typeface="Cambria Math" panose="02040503050406030204" pitchFamily="18" charset="0"/>
                          </a:rPr>
                          <m:t>400</m:t>
                        </m:r>
                      </m:num>
                      <m:den>
                        <m:sSub>
                          <m:sSubPr>
                            <m:ctrlPr>
                              <a:rPr lang="en-US" sz="3600" i="1" smtClean="0">
                                <a:solidFill>
                                  <a:srgbClr val="C00000"/>
                                </a:solidFill>
                                <a:latin typeface="Cambria Math"/>
                              </a:rPr>
                            </m:ctrlPr>
                          </m:sSubPr>
                          <m:e>
                            <m:r>
                              <a:rPr lang="en-US" sz="3600" b="0" i="1" smtClean="0">
                                <a:solidFill>
                                  <a:srgbClr val="C00000"/>
                                </a:solidFill>
                                <a:latin typeface="Cambria Math" panose="02040503050406030204" pitchFamily="18" charset="0"/>
                              </a:rPr>
                              <m:t>𝑈</m:t>
                            </m:r>
                          </m:e>
                          <m:sub>
                            <m:r>
                              <a:rPr lang="en-US" sz="3600" b="0" i="1" smtClean="0">
                                <a:solidFill>
                                  <a:srgbClr val="C00000"/>
                                </a:solidFill>
                                <a:latin typeface="Cambria Math" panose="02040503050406030204" pitchFamily="18" charset="0"/>
                              </a:rPr>
                              <m:t>2</m:t>
                            </m:r>
                          </m:sub>
                        </m:sSub>
                      </m:den>
                    </m:f>
                    <m:r>
                      <a:rPr lang="en-US" sz="3600" i="1">
                        <a:solidFill>
                          <a:srgbClr val="C00000"/>
                        </a:solidFill>
                        <a:latin typeface="Cambria Math" panose="02040503050406030204" pitchFamily="18" charset="0"/>
                      </a:rPr>
                      <m:t>=</m:t>
                    </m:r>
                    <m:f>
                      <m:fPr>
                        <m:ctrlPr>
                          <a:rPr lang="en-US" sz="3600" i="1">
                            <a:solidFill>
                              <a:srgbClr val="C00000"/>
                            </a:solidFill>
                            <a:latin typeface="Cambria Math"/>
                          </a:rPr>
                        </m:ctrlPr>
                      </m:fPr>
                      <m:num>
                        <m:r>
                          <a:rPr lang="en-US" sz="3600" b="0" i="1" smtClean="0">
                            <a:solidFill>
                              <a:srgbClr val="C00000"/>
                            </a:solidFill>
                            <a:latin typeface="Cambria Math" panose="02040503050406030204" pitchFamily="18" charset="0"/>
                          </a:rPr>
                          <m:t>250</m:t>
                        </m:r>
                      </m:num>
                      <m:den>
                        <m:r>
                          <a:rPr lang="en-US" sz="3600" b="0" i="1" smtClean="0">
                            <a:solidFill>
                              <a:srgbClr val="C00000"/>
                            </a:solidFill>
                            <a:latin typeface="Cambria Math" panose="02040503050406030204" pitchFamily="18" charset="0"/>
                          </a:rPr>
                          <m:t>4000</m:t>
                        </m:r>
                      </m:den>
                    </m:f>
                    <m:r>
                      <a:rPr lang="en-US" sz="3600" i="1">
                        <a:solidFill>
                          <a:srgbClr val="C00000"/>
                        </a:solidFill>
                        <a:latin typeface="Cambria Math" panose="02040503050406030204" pitchFamily="18" charset="0"/>
                        <a:sym typeface="Symbol" panose="05050102010706020507" pitchFamily="18" charset="2"/>
                      </a:rPr>
                      <m:t></m:t>
                    </m:r>
                    <m:r>
                      <a:rPr lang="en-US" sz="3600" i="1">
                        <a:solidFill>
                          <a:srgbClr val="C00000"/>
                        </a:solidFill>
                        <a:latin typeface="Cambria Math" panose="02040503050406030204" pitchFamily="18" charset="0"/>
                      </a:rPr>
                      <m:t> </m:t>
                    </m:r>
                    <m:sSub>
                      <m:sSubPr>
                        <m:ctrlPr>
                          <a:rPr lang="en-US" sz="3600" i="1">
                            <a:solidFill>
                              <a:srgbClr val="C00000"/>
                            </a:solidFill>
                            <a:latin typeface="Cambria Math"/>
                          </a:rPr>
                        </m:ctrlPr>
                      </m:sSubPr>
                      <m:e>
                        <m:r>
                          <a:rPr lang="en-US" sz="3600" b="0" i="1" smtClean="0">
                            <a:solidFill>
                              <a:srgbClr val="C00000"/>
                            </a:solidFill>
                            <a:latin typeface="Cambria Math" panose="02040503050406030204" pitchFamily="18" charset="0"/>
                          </a:rPr>
                          <m:t>𝑈</m:t>
                        </m:r>
                      </m:e>
                      <m:sub>
                        <m:r>
                          <a:rPr lang="en-US" sz="3600" i="1">
                            <a:solidFill>
                              <a:srgbClr val="C00000"/>
                            </a:solidFill>
                            <a:latin typeface="Cambria Math" panose="02040503050406030204" pitchFamily="18" charset="0"/>
                          </a:rPr>
                          <m:t>2</m:t>
                        </m:r>
                      </m:sub>
                    </m:sSub>
                    <m:r>
                      <a:rPr lang="en-US" sz="3600" i="1">
                        <a:solidFill>
                          <a:srgbClr val="C00000"/>
                        </a:solidFill>
                        <a:latin typeface="Cambria Math" panose="02040503050406030204" pitchFamily="18" charset="0"/>
                      </a:rPr>
                      <m:t>=640</m:t>
                    </m:r>
                    <m:r>
                      <a:rPr lang="en-US" sz="3600" b="0" i="1" smtClean="0">
                        <a:solidFill>
                          <a:srgbClr val="C00000"/>
                        </a:solidFill>
                        <a:latin typeface="Cambria Math" panose="02040503050406030204" pitchFamily="18" charset="0"/>
                      </a:rPr>
                      <m:t>0</m:t>
                    </m:r>
                    <m:r>
                      <a:rPr lang="en-US" sz="3600" i="1">
                        <a:solidFill>
                          <a:srgbClr val="C00000"/>
                        </a:solidFill>
                        <a:latin typeface="Cambria Math" panose="02040503050406030204" pitchFamily="18" charset="0"/>
                      </a:rPr>
                      <m:t> </m:t>
                    </m:r>
                    <m:r>
                      <a:rPr lang="en-US" sz="3600" b="0" i="1" smtClean="0">
                        <a:solidFill>
                          <a:srgbClr val="C00000"/>
                        </a:solidFill>
                        <a:latin typeface="Cambria Math" panose="02040503050406030204" pitchFamily="18" charset="0"/>
                      </a:rPr>
                      <m:t>(</m:t>
                    </m:r>
                    <m:r>
                      <a:rPr lang="en-US" sz="3600" b="0" i="1" smtClean="0">
                        <a:solidFill>
                          <a:srgbClr val="C00000"/>
                        </a:solidFill>
                        <a:latin typeface="Cambria Math" panose="02040503050406030204" pitchFamily="18" charset="0"/>
                      </a:rPr>
                      <m:t>𝑉</m:t>
                    </m:r>
                    <m:r>
                      <a:rPr lang="en-US" sz="3600" b="0" i="1" smtClean="0">
                        <a:solidFill>
                          <a:srgbClr val="C00000"/>
                        </a:solidFill>
                        <a:latin typeface="Cambria Math" panose="02040503050406030204" pitchFamily="18" charset="0"/>
                      </a:rPr>
                      <m:t>) </m:t>
                    </m:r>
                  </m:oMath>
                </a14:m>
                <a:endParaRPr lang="en-US" sz="3600" b="0" i="1" dirty="0" smtClean="0">
                  <a:solidFill>
                    <a:srgbClr val="C00000"/>
                  </a:solidFill>
                  <a:latin typeface="Cambria Math" panose="02040503050406030204" pitchFamily="18" charset="0"/>
                </a:endParaRPr>
              </a:p>
              <a:p>
                <a:pPr marL="0" indent="0">
                  <a:buNone/>
                </a:pPr>
                <a:endParaRPr lang="en-US" sz="3600" dirty="0">
                  <a:solidFill>
                    <a:srgbClr val="C00000"/>
                  </a:solidFill>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901337" y="3827417"/>
                <a:ext cx="8895806" cy="2621278"/>
              </a:xfrm>
              <a:prstGeom prst="rect">
                <a:avLst/>
              </a:prstGeom>
              <a:blipFill>
                <a:blip r:embed="rId3"/>
                <a:stretch>
                  <a:fillRect l="-1988" t="-3721"/>
                </a:stretch>
              </a:blipFill>
            </p:spPr>
            <p:txBody>
              <a:bodyPr/>
              <a:lstStyle/>
              <a:p>
                <a:r>
                  <a:rPr lang="en-US">
                    <a:noFill/>
                  </a:rPr>
                  <a:t> </a:t>
                </a:r>
              </a:p>
            </p:txBody>
          </p:sp>
        </mc:Fallback>
      </mc:AlternateContent>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6000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39" y="239487"/>
            <a:ext cx="10541727" cy="1798319"/>
          </a:xfrm>
        </p:spPr>
        <p:txBody>
          <a:bodyPr>
            <a:noAutofit/>
          </a:bodyPr>
          <a:lstStyle/>
          <a:p>
            <a:pPr marL="0" indent="0">
              <a:buNone/>
            </a:pPr>
            <a:r>
              <a:rPr lang="en-US" sz="3600" b="1" dirty="0" smtClean="0">
                <a:solidFill>
                  <a:schemeClr val="tx1"/>
                </a:solidFill>
                <a:latin typeface="Times New Roman" panose="02020603050405020304" pitchFamily="18" charset="0"/>
                <a:cs typeface="Times New Roman" panose="02020603050405020304" pitchFamily="18" charset="0"/>
              </a:rPr>
              <a:t>C4/tr99</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Cùng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một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công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suất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VNI-Script" pitchFamily="2" charset="0"/>
                <a:cs typeface="Times New Roman" panose="02020603050405020304" pitchFamily="18" charset="0"/>
              </a:rPr>
              <a:t>P</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được</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tải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trên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cùng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một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dây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dẫn</a:t>
            </a:r>
            <a:r>
              <a:rPr lang="en-US" sz="3600" dirty="0" smtClean="0">
                <a:solidFill>
                  <a:schemeClr val="tx1"/>
                </a:solidFill>
                <a:latin typeface="Times New Roman" panose="02020603050405020304" pitchFamily="18" charset="0"/>
                <a:cs typeface="Times New Roman" panose="02020603050405020304" pitchFamily="18" charset="0"/>
              </a:rPr>
              <a:t> . </a:t>
            </a:r>
            <a:r>
              <a:rPr lang="en-US" sz="3600" dirty="0" err="1" smtClean="0">
                <a:solidFill>
                  <a:schemeClr val="tx1"/>
                </a:solidFill>
                <a:latin typeface="Times New Roman" panose="02020603050405020304" pitchFamily="18" charset="0"/>
                <a:cs typeface="Times New Roman" panose="02020603050405020304" pitchFamily="18" charset="0"/>
              </a:rPr>
              <a:t>Hãy</a:t>
            </a:r>
            <a:r>
              <a:rPr lang="en-US" sz="3600" dirty="0" smtClean="0">
                <a:solidFill>
                  <a:schemeClr val="tx1"/>
                </a:solidFill>
                <a:latin typeface="Times New Roman" panose="02020603050405020304" pitchFamily="18" charset="0"/>
                <a:cs typeface="Times New Roman" panose="02020603050405020304" pitchFamily="18" charset="0"/>
              </a:rPr>
              <a:t> so </a:t>
            </a:r>
            <a:r>
              <a:rPr lang="en-US" sz="3600" dirty="0" err="1" smtClean="0">
                <a:solidFill>
                  <a:schemeClr val="tx1"/>
                </a:solidFill>
                <a:latin typeface="Times New Roman" panose="02020603050405020304" pitchFamily="18" charset="0"/>
                <a:cs typeface="Times New Roman" panose="02020603050405020304" pitchFamily="18" charset="0"/>
              </a:rPr>
              <a:t>sánh</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công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suất</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hao</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phí</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khi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dùng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500000V </a:t>
            </a:r>
            <a:r>
              <a:rPr lang="en-US" sz="3600" dirty="0" err="1" smtClean="0">
                <a:solidFill>
                  <a:schemeClr val="tx1"/>
                </a:solidFill>
                <a:latin typeface="Times New Roman" panose="02020603050405020304" pitchFamily="18" charset="0"/>
                <a:cs typeface="Times New Roman" panose="02020603050405020304" pitchFamily="18" charset="0"/>
              </a:rPr>
              <a:t>với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hiệu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điện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thế</a:t>
            </a:r>
            <a:r>
              <a:rPr lang="en-US" sz="3600" dirty="0" smtClean="0">
                <a:solidFill>
                  <a:schemeClr val="tx1"/>
                </a:solidFill>
                <a:latin typeface="Times New Roman" panose="02020603050405020304" pitchFamily="18" charset="0"/>
                <a:cs typeface="Times New Roman" panose="02020603050405020304" pitchFamily="18" charset="0"/>
              </a:rPr>
              <a:t> 100000V.</a:t>
            </a:r>
            <a:endParaRPr lang="en-US" sz="36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045028" y="2351314"/>
                <a:ext cx="10959738" cy="26212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3600" i="1" dirty="0" smtClean="0">
                    <a:solidFill>
                      <a:srgbClr val="C00000"/>
                    </a:solidFill>
                    <a:latin typeface="Cambria Math" panose="02040503050406030204" pitchFamily="18" charset="0"/>
                  </a:rPr>
                  <a:t>Từ </a:t>
                </a:r>
                <a:r>
                  <a:rPr lang="en-US" sz="3600" i="1" dirty="0" err="1" smtClean="0">
                    <a:solidFill>
                      <a:srgbClr val="C00000"/>
                    </a:solidFill>
                    <a:latin typeface="Cambria Math" panose="02040503050406030204" pitchFamily="18" charset="0"/>
                  </a:rPr>
                  <a:t>công</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thức</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VNI-Script" pitchFamily="2" charset="0"/>
                  </a:rPr>
                  <a:t>P</a:t>
                </a:r>
                <a:r>
                  <a:rPr lang="en-US" sz="3600" i="1" baseline="-25000" dirty="0" err="1" smtClean="0">
                    <a:solidFill>
                      <a:srgbClr val="C00000"/>
                    </a:solidFill>
                    <a:latin typeface="Cambria Math" panose="02040503050406030204" pitchFamily="18" charset="0"/>
                  </a:rPr>
                  <a:t>hp</a:t>
                </a:r>
                <a:r>
                  <a:rPr lang="en-US" sz="3600" i="1" baseline="-25000" dirty="0" smtClean="0">
                    <a:solidFill>
                      <a:srgbClr val="C00000"/>
                    </a:solidFill>
                    <a:latin typeface="Cambria Math" panose="02040503050406030204" pitchFamily="18" charset="0"/>
                  </a:rPr>
                  <a:t> </a:t>
                </a:r>
                <a:r>
                  <a:rPr lang="en-US" sz="3600" i="1" dirty="0" smtClean="0">
                    <a:solidFill>
                      <a:srgbClr val="C00000"/>
                    </a:solidFill>
                    <a:latin typeface="Cambria Math" panose="02040503050406030204" pitchFamily="18" charset="0"/>
                  </a:rPr>
                  <a:t> =</a:t>
                </a:r>
                <a14:m>
                  <m:oMath xmlns:m="http://schemas.openxmlformats.org/officeDocument/2006/math">
                    <m:f>
                      <m:fPr>
                        <m:ctrlPr>
                          <a:rPr lang="en-US" sz="3600" i="1" smtClean="0">
                            <a:solidFill>
                              <a:srgbClr val="C00000"/>
                            </a:solidFill>
                            <a:latin typeface="Cambria Math"/>
                          </a:rPr>
                        </m:ctrlPr>
                      </m:fPr>
                      <m:num>
                        <m:r>
                          <a:rPr lang="en-US" sz="3600" b="0" i="1" smtClean="0">
                            <a:solidFill>
                              <a:srgbClr val="C00000"/>
                            </a:solidFill>
                            <a:latin typeface="Cambria Math" panose="02040503050406030204" pitchFamily="18" charset="0"/>
                          </a:rPr>
                          <m:t>𝑅</m:t>
                        </m:r>
                      </m:num>
                      <m:den>
                        <m:sSup>
                          <m:sSupPr>
                            <m:ctrlPr>
                              <a:rPr lang="en-US" sz="3600" i="1" smtClean="0">
                                <a:solidFill>
                                  <a:srgbClr val="C00000"/>
                                </a:solidFill>
                                <a:latin typeface="Cambria Math"/>
                              </a:rPr>
                            </m:ctrlPr>
                          </m:sSupPr>
                          <m:e>
                            <m:r>
                              <a:rPr lang="en-US" sz="3600" b="0" i="1" smtClean="0">
                                <a:solidFill>
                                  <a:srgbClr val="C00000"/>
                                </a:solidFill>
                                <a:latin typeface="Cambria Math" panose="02040503050406030204" pitchFamily="18" charset="0"/>
                              </a:rPr>
                              <m:t>𝑈</m:t>
                            </m:r>
                          </m:e>
                          <m:sup>
                            <m:r>
                              <a:rPr lang="en-US" sz="3600" b="0" i="1" smtClean="0">
                                <a:solidFill>
                                  <a:srgbClr val="C00000"/>
                                </a:solidFill>
                                <a:latin typeface="Cambria Math" panose="02040503050406030204" pitchFamily="18" charset="0"/>
                              </a:rPr>
                              <m:t>2</m:t>
                            </m:r>
                          </m:sup>
                        </m:sSup>
                      </m:den>
                    </m:f>
                    <m:r>
                      <a:rPr lang="en-US" sz="3600" b="0" i="1" smtClean="0">
                        <a:solidFill>
                          <a:srgbClr val="C00000"/>
                        </a:solidFill>
                        <a:latin typeface="Cambria Math" panose="02040503050406030204" pitchFamily="18" charset="0"/>
                      </a:rPr>
                      <m:t>. </m:t>
                    </m:r>
                  </m:oMath>
                </a14:m>
                <a:r>
                  <a:rPr lang="en-US" sz="3600" i="1" dirty="0" smtClean="0">
                    <a:solidFill>
                      <a:srgbClr val="C00000"/>
                    </a:solidFill>
                    <a:latin typeface="VNI-Script" pitchFamily="2" charset="0"/>
                  </a:rPr>
                  <a:t>P </a:t>
                </a:r>
                <a:r>
                  <a:rPr lang="en-US" sz="3600" i="1" baseline="30000" dirty="0" smtClean="0">
                    <a:solidFill>
                      <a:srgbClr val="C00000"/>
                    </a:solidFill>
                    <a:latin typeface="Cambria Math" panose="02040503050406030204" pitchFamily="18" charset="0"/>
                  </a:rPr>
                  <a:t>2</a:t>
                </a:r>
                <a:r>
                  <a:rPr lang="en-US" sz="3600" i="1" dirty="0" smtClean="0">
                    <a:solidFill>
                      <a:srgbClr val="C00000"/>
                    </a:solidFill>
                    <a:latin typeface="Cambria Math" panose="02040503050406030204" pitchFamily="18" charset="0"/>
                  </a:rPr>
                  <a:t> </a:t>
                </a:r>
              </a:p>
              <a:p>
                <a:r>
                  <a:rPr lang="en-US" sz="3600" i="1" dirty="0" err="1" smtClean="0">
                    <a:solidFill>
                      <a:srgbClr val="C00000"/>
                    </a:solidFill>
                    <a:latin typeface="Cambria Math" panose="02040503050406030204" pitchFamily="18" charset="0"/>
                  </a:rPr>
                  <a:t>vì</a:t>
                </a:r>
                <a:r>
                  <a:rPr lang="en-US" sz="3600" i="1" dirty="0" smtClean="0">
                    <a:solidFill>
                      <a:srgbClr val="C00000"/>
                    </a:solidFill>
                    <a:latin typeface="Cambria Math" panose="02040503050406030204" pitchFamily="18" charset="0"/>
                  </a:rPr>
                  <a:t> U</a:t>
                </a:r>
                <a:r>
                  <a:rPr lang="en-US" sz="3600" i="1" baseline="-25000" dirty="0" smtClean="0">
                    <a:solidFill>
                      <a:srgbClr val="C00000"/>
                    </a:solidFill>
                    <a:latin typeface="Cambria Math" panose="02040503050406030204" pitchFamily="18" charset="0"/>
                  </a:rPr>
                  <a:t>1 </a:t>
                </a:r>
                <a:r>
                  <a:rPr lang="en-US" sz="3600" i="1" dirty="0" smtClean="0">
                    <a:solidFill>
                      <a:srgbClr val="C00000"/>
                    </a:solidFill>
                    <a:latin typeface="Cambria Math" panose="02040503050406030204" pitchFamily="18" charset="0"/>
                  </a:rPr>
                  <a:t> = 5.U</a:t>
                </a:r>
                <a:r>
                  <a:rPr lang="en-US" sz="3600" i="1" baseline="-25000" dirty="0" smtClean="0">
                    <a:solidFill>
                      <a:srgbClr val="C00000"/>
                    </a:solidFill>
                    <a:latin typeface="Cambria Math" panose="02040503050406030204" pitchFamily="18" charset="0"/>
                  </a:rPr>
                  <a:t>2</a:t>
                </a:r>
                <a:r>
                  <a:rPr lang="en-US" sz="3600" i="1" dirty="0" smtClean="0">
                    <a:solidFill>
                      <a:srgbClr val="C00000"/>
                    </a:solidFill>
                    <a:latin typeface="Cambria Math" panose="02040503050406030204" pitchFamily="18" charset="0"/>
                  </a:rPr>
                  <a:t> </a:t>
                </a:r>
                <a:r>
                  <a:rPr lang="en-US" sz="3600" i="1" dirty="0" err="1" smtClean="0">
                    <a:solidFill>
                      <a:srgbClr val="C00000"/>
                    </a:solidFill>
                    <a:latin typeface="Cambria Math" panose="02040503050406030204" pitchFamily="18" charset="0"/>
                  </a:rPr>
                  <a:t>nên</a:t>
                </a:r>
                <a:r>
                  <a:rPr lang="en-US" sz="3600" i="1" dirty="0" smtClean="0">
                    <a:solidFill>
                      <a:srgbClr val="C00000"/>
                    </a:solidFill>
                    <a:latin typeface="Cambria Math" panose="02040503050406030204" pitchFamily="18" charset="0"/>
                  </a:rPr>
                  <a:t> </a:t>
                </a:r>
                <a:r>
                  <a:rPr lang="en-US" sz="3600" i="1" dirty="0" smtClean="0">
                    <a:solidFill>
                      <a:srgbClr val="C00000"/>
                    </a:solidFill>
                    <a:latin typeface="VNI-Script" pitchFamily="2" charset="0"/>
                  </a:rPr>
                  <a:t>P</a:t>
                </a:r>
                <a:r>
                  <a:rPr lang="en-US" sz="3600" i="1" baseline="-25000" dirty="0">
                    <a:solidFill>
                      <a:srgbClr val="C00000"/>
                    </a:solidFill>
                    <a:latin typeface="Cambria Math" panose="02040503050406030204" pitchFamily="18" charset="0"/>
                  </a:rPr>
                  <a:t>1</a:t>
                </a:r>
                <a:r>
                  <a:rPr lang="en-US" sz="3600" i="1" dirty="0" smtClean="0">
                    <a:solidFill>
                      <a:srgbClr val="C00000"/>
                    </a:solidFill>
                    <a:latin typeface="Cambria Math" panose="02040503050406030204" pitchFamily="18" charset="0"/>
                  </a:rPr>
                  <a:t>= 25. </a:t>
                </a:r>
                <a:r>
                  <a:rPr lang="en-US" sz="3600" i="1" dirty="0" smtClean="0">
                    <a:solidFill>
                      <a:srgbClr val="C00000"/>
                    </a:solidFill>
                    <a:latin typeface="VNI-Script" pitchFamily="2" charset="0"/>
                  </a:rPr>
                  <a:t>P</a:t>
                </a:r>
                <a:r>
                  <a:rPr lang="en-US" sz="3600" i="1" baseline="-25000" dirty="0">
                    <a:solidFill>
                      <a:srgbClr val="C00000"/>
                    </a:solidFill>
                    <a:latin typeface="Cambria Math" panose="02040503050406030204" pitchFamily="18" charset="0"/>
                  </a:rPr>
                  <a:t>2</a:t>
                </a:r>
                <a:endParaRPr lang="en-US" sz="3600" i="1" dirty="0">
                  <a:solidFill>
                    <a:srgbClr val="C00000"/>
                  </a:solidFill>
                  <a:latin typeface="Cambria Math" panose="02040503050406030204" pitchFamily="18" charset="0"/>
                </a:endParaRPr>
              </a:p>
              <a:p>
                <a:pPr marL="0" indent="0">
                  <a:buNone/>
                </a:pPr>
                <a:r>
                  <a:rPr lang="en-US" sz="3600" b="0" i="1" dirty="0" smtClean="0">
                    <a:solidFill>
                      <a:srgbClr val="C00000"/>
                    </a:solidFill>
                    <a:latin typeface="Cambria Math" panose="02040503050406030204" pitchFamily="18" charset="0"/>
                  </a:rPr>
                  <a:t>Vậy, </a:t>
                </a:r>
                <a:r>
                  <a:rPr lang="en-US" sz="3600" b="0" i="1" dirty="0" err="1" smtClean="0">
                    <a:solidFill>
                      <a:srgbClr val="C00000"/>
                    </a:solidFill>
                    <a:latin typeface="Cambria Math" panose="02040503050406030204" pitchFamily="18" charset="0"/>
                  </a:rPr>
                  <a:t>dùng</a:t>
                </a:r>
                <a:r>
                  <a:rPr lang="en-US" sz="3600" b="0" i="1" dirty="0" smtClean="0">
                    <a:solidFill>
                      <a:srgbClr val="C00000"/>
                    </a:solidFill>
                    <a:latin typeface="Cambria Math" panose="02040503050406030204" pitchFamily="18" charset="0"/>
                  </a:rPr>
                  <a:t> hiệu điện thế 500000V sẽ giảm công suất hao phí  25 lần so </a:t>
                </a:r>
                <a:r>
                  <a:rPr lang="en-US" sz="3600" b="0" i="1" dirty="0" err="1" smtClean="0">
                    <a:solidFill>
                      <a:srgbClr val="C00000"/>
                    </a:solidFill>
                    <a:latin typeface="Cambria Math" panose="02040503050406030204" pitchFamily="18" charset="0"/>
                  </a:rPr>
                  <a:t>với</a:t>
                </a:r>
                <a:r>
                  <a:rPr lang="en-US" sz="3600" b="0" i="1" dirty="0" smtClean="0">
                    <a:solidFill>
                      <a:srgbClr val="C00000"/>
                    </a:solidFill>
                    <a:latin typeface="Cambria Math" panose="02040503050406030204" pitchFamily="18" charset="0"/>
                  </a:rPr>
                  <a:t> </a:t>
                </a:r>
                <a:r>
                  <a:rPr lang="en-US" sz="3600" b="0" i="1" dirty="0" err="1" smtClean="0">
                    <a:solidFill>
                      <a:srgbClr val="C00000"/>
                    </a:solidFill>
                    <a:latin typeface="Cambria Math" panose="02040503050406030204" pitchFamily="18" charset="0"/>
                  </a:rPr>
                  <a:t>dùng</a:t>
                </a:r>
                <a:r>
                  <a:rPr lang="en-US" sz="3600" b="0" i="1" dirty="0" smtClean="0">
                    <a:solidFill>
                      <a:srgbClr val="C00000"/>
                    </a:solidFill>
                    <a:latin typeface="Cambria Math" panose="02040503050406030204" pitchFamily="18" charset="0"/>
                  </a:rPr>
                  <a:t> hiệu điện thế 100000V</a:t>
                </a:r>
                <a14:m>
                  <m:oMath xmlns:m="http://schemas.openxmlformats.org/officeDocument/2006/math">
                    <m:r>
                      <a:rPr lang="en-US" sz="3600" b="0" i="1" smtClean="0">
                        <a:solidFill>
                          <a:srgbClr val="C00000"/>
                        </a:solidFill>
                        <a:latin typeface="Cambria Math" panose="02040503050406030204" pitchFamily="18" charset="0"/>
                      </a:rPr>
                      <m:t> </m:t>
                    </m:r>
                  </m:oMath>
                </a14:m>
                <a:endParaRPr lang="en-US" sz="3600" b="0" i="1" dirty="0" smtClean="0">
                  <a:solidFill>
                    <a:srgbClr val="C00000"/>
                  </a:solidFill>
                  <a:latin typeface="Cambria Math" panose="02040503050406030204" pitchFamily="18" charset="0"/>
                </a:endParaRPr>
              </a:p>
              <a:p>
                <a:pPr marL="0" indent="0">
                  <a:buNone/>
                </a:pPr>
                <a:endParaRPr lang="en-US" sz="3600" dirty="0">
                  <a:solidFill>
                    <a:srgbClr val="C00000"/>
                  </a:solidFill>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045028" y="2351314"/>
                <a:ext cx="10959738" cy="2621278"/>
              </a:xfrm>
              <a:prstGeom prst="rect">
                <a:avLst/>
              </a:prstGeom>
              <a:blipFill>
                <a:blip r:embed="rId3"/>
                <a:stretch>
                  <a:fillRect l="-1669" r="-2169" b="-14651"/>
                </a:stretch>
              </a:blipFill>
            </p:spPr>
            <p:txBody>
              <a:bodyPr/>
              <a:lstStyle/>
              <a:p>
                <a:r>
                  <a:rPr lang="en-US">
                    <a:noFill/>
                  </a:rPr>
                  <a:t> </a:t>
                </a:r>
              </a:p>
            </p:txBody>
          </p:sp>
        </mc:Fallback>
      </mc:AlternateContent>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4126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nextCondLst>
                <p:cond evt="onClick" delay="0">
                  <p:tgtEl>
                    <p:spTgt spid="5"/>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39" y="239487"/>
            <a:ext cx="10541727" cy="1798319"/>
          </a:xfrm>
        </p:spPr>
        <p:txBody>
          <a:bodyPr>
            <a:noAutofit/>
          </a:bodyPr>
          <a:lstStyle/>
          <a:p>
            <a:pPr marL="0" indent="0">
              <a:buNone/>
            </a:pPr>
            <a:r>
              <a:rPr lang="en-US" sz="3600" b="1" dirty="0" smtClean="0">
                <a:solidFill>
                  <a:schemeClr val="tx1"/>
                </a:solidFill>
                <a:latin typeface="Times New Roman" panose="02020603050405020304" pitchFamily="18" charset="0"/>
                <a:cs typeface="Times New Roman" panose="02020603050405020304" pitchFamily="18" charset="0"/>
              </a:rPr>
              <a:t>C5/tr99</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Trả</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lời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tình</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huống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đầu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bài</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9052560" y="5603966"/>
            <a:ext cx="2301240" cy="770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Đáp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án</a:t>
            </a:r>
            <a:endParaRPr lang="en-US" sz="3600"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579119" y="1702528"/>
            <a:ext cx="10541727" cy="17983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dirty="0" err="1" smtClean="0">
                <a:solidFill>
                  <a:srgbClr val="002060"/>
                </a:solidFill>
                <a:latin typeface="Times New Roman" panose="02020603050405020304" pitchFamily="18" charset="0"/>
                <a:cs typeface="Times New Roman" panose="02020603050405020304" pitchFamily="18" charset="0"/>
              </a:rPr>
              <a:t>Việc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xây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dựng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đường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cao</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tuy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có</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nguy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hiểm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tốn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kém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nhưng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giảm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được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rất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nhiều</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công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suất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hao</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phí</a:t>
            </a:r>
            <a:r>
              <a:rPr lang="en-US" sz="3600" dirty="0" smtClean="0">
                <a:solidFill>
                  <a:srgbClr val="002060"/>
                </a:solidFill>
                <a:latin typeface="Times New Roman" panose="02020603050405020304" pitchFamily="18" charset="0"/>
                <a:cs typeface="Times New Roman" panose="02020603050405020304" pitchFamily="18" charset="0"/>
              </a:rPr>
              <a:t> do </a:t>
            </a:r>
            <a:r>
              <a:rPr lang="en-US" sz="3600" dirty="0" err="1" smtClean="0">
                <a:solidFill>
                  <a:srgbClr val="002060"/>
                </a:solidFill>
                <a:latin typeface="Times New Roman" panose="02020603050405020304" pitchFamily="18" charset="0"/>
                <a:cs typeface="Times New Roman" panose="02020603050405020304" pitchFamily="18" charset="0"/>
              </a:rPr>
              <a:t>tỏa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nhiệt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Nếu</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thực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tốt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các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biện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pháp</a:t>
            </a:r>
            <a:r>
              <a:rPr lang="en-US" sz="3600" dirty="0" smtClean="0">
                <a:solidFill>
                  <a:srgbClr val="002060"/>
                </a:solidFill>
                <a:latin typeface="Times New Roman" panose="02020603050405020304" pitchFamily="18" charset="0"/>
                <a:cs typeface="Times New Roman" panose="02020603050405020304" pitchFamily="18" charset="0"/>
              </a:rPr>
              <a:t> an </a:t>
            </a:r>
            <a:r>
              <a:rPr lang="en-US" sz="3600" dirty="0" err="1" smtClean="0">
                <a:solidFill>
                  <a:srgbClr val="002060"/>
                </a:solidFill>
                <a:latin typeface="Times New Roman" panose="02020603050405020304" pitchFamily="18" charset="0"/>
                <a:cs typeface="Times New Roman" panose="02020603050405020304" pitchFamily="18" charset="0"/>
              </a:rPr>
              <a:t>toàn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thì</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chúng</a:t>
            </a:r>
            <a:r>
              <a:rPr lang="en-US" sz="3600" dirty="0" smtClean="0">
                <a:solidFill>
                  <a:srgbClr val="002060"/>
                </a:solidFill>
                <a:latin typeface="Times New Roman" panose="02020603050405020304" pitchFamily="18" charset="0"/>
                <a:cs typeface="Times New Roman" panose="02020603050405020304" pitchFamily="18" charset="0"/>
              </a:rPr>
              <a:t> ta </a:t>
            </a:r>
            <a:r>
              <a:rPr lang="en-US" sz="3600" dirty="0" err="1" smtClean="0">
                <a:solidFill>
                  <a:srgbClr val="002060"/>
                </a:solidFill>
                <a:latin typeface="Times New Roman" panose="02020603050405020304" pitchFamily="18" charset="0"/>
                <a:cs typeface="Times New Roman" panose="02020603050405020304" pitchFamily="18" charset="0"/>
              </a:rPr>
              <a:t>có</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thể</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tránh</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được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những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nguy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hiểm</a:t>
            </a:r>
            <a:r>
              <a:rPr lang="en-US" sz="3600" dirty="0" smtClean="0">
                <a:solidFill>
                  <a:srgbClr val="002060"/>
                </a:solidFill>
                <a:latin typeface="Times New Roman" panose="02020603050405020304" pitchFamily="18" charset="0"/>
                <a:cs typeface="Times New Roman" panose="02020603050405020304" pitchFamily="18" charset="0"/>
              </a:rPr>
              <a:t> do </a:t>
            </a:r>
            <a:r>
              <a:rPr lang="en-US" sz="3600" dirty="0" err="1" smtClean="0">
                <a:solidFill>
                  <a:srgbClr val="002060"/>
                </a:solidFill>
                <a:latin typeface="Times New Roman" panose="02020603050405020304" pitchFamily="18" charset="0"/>
                <a:cs typeface="Times New Roman" panose="02020603050405020304" pitchFamily="18" charset="0"/>
              </a:rPr>
              <a:t>đường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cao</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gây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ra.</a:t>
            </a:r>
            <a:r>
              <a:rPr lang="en-US" sz="3600" dirty="0" smtClean="0">
                <a:solidFill>
                  <a:srgbClr val="002060"/>
                </a:solidFill>
                <a:latin typeface="Times New Roman" panose="02020603050405020304" pitchFamily="18" charset="0"/>
                <a:cs typeface="Times New Roman" panose="02020603050405020304" pitchFamily="18" charset="0"/>
              </a:rPr>
              <a:t> </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4403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nextCondLst>
                <p:cond evt="onClick" delay="0">
                  <p:tgtEl>
                    <p:spTgt spid="5"/>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5"/>
            <a:ext cx="10515600" cy="1018903"/>
          </a:xfrm>
        </p:spPr>
        <p:txBody>
          <a:bodyPr>
            <a:noAutofit/>
          </a:bodyPr>
          <a:lstStyle/>
          <a:p>
            <a:pPr algn="ctr"/>
            <a:r>
              <a:rPr lang="en-US" b="1" dirty="0" smtClean="0">
                <a:solidFill>
                  <a:srgbClr val="C00000"/>
                </a:solidFill>
                <a:latin typeface="Times New Roman" panose="02020603050405020304" pitchFamily="18" charset="0"/>
                <a:cs typeface="Times New Roman" panose="02020603050405020304" pitchFamily="18" charset="0"/>
              </a:rPr>
              <a:t>D. </a:t>
            </a:r>
            <a:r>
              <a:rPr lang="en-US" b="1" dirty="0" err="1" smtClean="0">
                <a:solidFill>
                  <a:srgbClr val="C00000"/>
                </a:solidFill>
                <a:latin typeface="Times New Roman" panose="02020603050405020304" pitchFamily="18" charset="0"/>
                <a:cs typeface="Times New Roman" panose="02020603050405020304" pitchFamily="18" charset="0"/>
              </a:rPr>
              <a:t>Tự</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học</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mở</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rộng</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kiến</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thức</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766252" y="1097278"/>
            <a:ext cx="8915400" cy="2416631"/>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học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mục</a:t>
            </a:r>
            <a:r>
              <a:rPr lang="en-US" sz="3600" dirty="0" smtClean="0">
                <a:latin typeface="Times New Roman" panose="02020603050405020304" pitchFamily="18" charset="0"/>
                <a:cs typeface="Times New Roman" panose="02020603050405020304" pitchFamily="18" charset="0"/>
              </a:rPr>
              <a:t> III </a:t>
            </a:r>
            <a:r>
              <a:rPr lang="en-US" sz="3600" dirty="0" err="1" smtClean="0">
                <a:latin typeface="Times New Roman" panose="02020603050405020304" pitchFamily="18" charset="0"/>
                <a:cs typeface="Times New Roman" panose="02020603050405020304" pitchFamily="18" charset="0"/>
              </a:rPr>
              <a:t>lắp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đường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hỏi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bài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học</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504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6"/>
          <p:cNvSpPr>
            <a:spLocks noChangeArrowheads="1"/>
          </p:cNvSpPr>
          <p:nvPr/>
        </p:nvSpPr>
        <p:spPr bwMode="auto">
          <a:xfrm>
            <a:off x="1524001" y="-11799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pic>
        <p:nvPicPr>
          <p:cNvPr id="43012" name="Picture 12" descr="So do truyen tai d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205" y="194906"/>
            <a:ext cx="10585785" cy="552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
          <p:cNvSpPr txBox="1">
            <a:spLocks noChangeArrowheads="1"/>
          </p:cNvSpPr>
          <p:nvPr/>
        </p:nvSpPr>
        <p:spPr bwMode="auto">
          <a:xfrm>
            <a:off x="1905000" y="5770563"/>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Times New Roman" panose="02020603050405020304" pitchFamily="18" charset="0"/>
                <a:cs typeface="Times New Roman" panose="02020603050405020304" pitchFamily="18" charset="0"/>
              </a:rPr>
              <a:t>Khi truyền tải điện năng đi xa bằng dây dẫn, có một phần điện năng bị hao phí do tỏa nhiệt trên dây dẫn.</a:t>
            </a:r>
            <a:endParaRPr lang="en-US" altLang="en-US" sz="2800" b="1">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754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2569633" y="4649222"/>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800"/>
              <a:t> </a:t>
            </a:r>
            <a:endParaRPr lang="en-US"/>
          </a:p>
        </p:txBody>
      </p:sp>
      <p:sp>
        <p:nvSpPr>
          <p:cNvPr id="6147" name="Rectangle 1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148" name="Rectangle 14"/>
          <p:cNvSpPr>
            <a:spLocks noChangeArrowheads="1"/>
          </p:cNvSpPr>
          <p:nvPr/>
        </p:nvSpPr>
        <p:spPr bwMode="auto">
          <a:xfrm>
            <a:off x="0" y="2939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149" name="Text Box 26"/>
          <p:cNvSpPr txBox="1">
            <a:spLocks noChangeArrowheads="1"/>
          </p:cNvSpPr>
          <p:nvPr/>
        </p:nvSpPr>
        <p:spPr bwMode="auto">
          <a:xfrm>
            <a:off x="1422400" y="304800"/>
            <a:ext cx="883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dirty="0">
                <a:latin typeface="Times New Roman" pitchFamily="18" charset="0"/>
              </a:rPr>
              <a:t>HƯỚNG DẪN VỀ NHÀ</a:t>
            </a:r>
          </a:p>
        </p:txBody>
      </p:sp>
      <p:sp>
        <p:nvSpPr>
          <p:cNvPr id="6150" name="Text Box 27"/>
          <p:cNvSpPr txBox="1">
            <a:spLocks noChangeArrowheads="1"/>
          </p:cNvSpPr>
          <p:nvPr/>
        </p:nvSpPr>
        <p:spPr bwMode="auto">
          <a:xfrm>
            <a:off x="1219200" y="1143001"/>
            <a:ext cx="9855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dirty="0">
                <a:latin typeface="Times New Roman" pitchFamily="18" charset="0"/>
              </a:rPr>
              <a:t>- </a:t>
            </a:r>
            <a:r>
              <a:rPr lang="en-US" sz="3200" dirty="0" err="1">
                <a:latin typeface="Times New Roman" pitchFamily="18" charset="0"/>
              </a:rPr>
              <a:t>Xem</a:t>
            </a:r>
            <a:r>
              <a:rPr lang="en-US" sz="3200" dirty="0">
                <a:latin typeface="Times New Roman" pitchFamily="18" charset="0"/>
              </a:rPr>
              <a:t> </a:t>
            </a:r>
            <a:r>
              <a:rPr lang="en-US" sz="3200" dirty="0" err="1">
                <a:latin typeface="Times New Roman" pitchFamily="18" charset="0"/>
              </a:rPr>
              <a:t>lại</a:t>
            </a:r>
            <a:r>
              <a:rPr lang="en-US" sz="3200" dirty="0">
                <a:latin typeface="Times New Roman" pitchFamily="18" charset="0"/>
              </a:rPr>
              <a:t> </a:t>
            </a:r>
            <a:r>
              <a:rPr lang="en-US" sz="3200" dirty="0" err="1">
                <a:latin typeface="Times New Roman" pitchFamily="18" charset="0"/>
              </a:rPr>
              <a:t>nguyên</a:t>
            </a:r>
            <a:r>
              <a:rPr lang="en-US" sz="3200" dirty="0">
                <a:latin typeface="Times New Roman" pitchFamily="18" charset="0"/>
              </a:rPr>
              <a:t> </a:t>
            </a:r>
            <a:r>
              <a:rPr lang="en-US" sz="3200" dirty="0" err="1">
                <a:latin typeface="Times New Roman" pitchFamily="18" charset="0"/>
              </a:rPr>
              <a:t>tắc</a:t>
            </a:r>
            <a:r>
              <a:rPr lang="en-US" sz="3200" dirty="0">
                <a:latin typeface="Times New Roman" pitchFamily="18" charset="0"/>
              </a:rPr>
              <a:t> </a:t>
            </a:r>
            <a:r>
              <a:rPr lang="en-US" sz="3200" dirty="0" err="1">
                <a:latin typeface="Times New Roman" pitchFamily="18" charset="0"/>
              </a:rPr>
              <a:t>hoạt</a:t>
            </a:r>
            <a:r>
              <a:rPr lang="en-US" sz="3200" dirty="0">
                <a:latin typeface="Times New Roman" pitchFamily="18" charset="0"/>
              </a:rPr>
              <a:t> </a:t>
            </a:r>
            <a:r>
              <a:rPr lang="en-US" sz="3200" dirty="0" err="1">
                <a:latin typeface="Times New Roman" pitchFamily="18" charset="0"/>
              </a:rPr>
              <a:t>động</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a:t>
            </a:r>
            <a:r>
              <a:rPr lang="en-US" sz="3200" dirty="0" err="1">
                <a:latin typeface="Times New Roman" pitchFamily="18" charset="0"/>
              </a:rPr>
              <a:t>máy</a:t>
            </a:r>
            <a:r>
              <a:rPr lang="en-US" sz="3200" dirty="0">
                <a:latin typeface="Times New Roman" pitchFamily="18" charset="0"/>
              </a:rPr>
              <a:t> </a:t>
            </a:r>
            <a:r>
              <a:rPr lang="en-US" sz="3200" dirty="0" err="1">
                <a:latin typeface="Times New Roman" pitchFamily="18" charset="0"/>
              </a:rPr>
              <a:t>biến</a:t>
            </a:r>
            <a:r>
              <a:rPr lang="en-US" sz="3200" dirty="0">
                <a:latin typeface="Times New Roman" pitchFamily="18" charset="0"/>
              </a:rPr>
              <a:t> </a:t>
            </a:r>
            <a:r>
              <a:rPr lang="en-US" sz="3200" dirty="0" err="1">
                <a:latin typeface="Times New Roman" pitchFamily="18" charset="0"/>
              </a:rPr>
              <a:t>thế</a:t>
            </a:r>
            <a:r>
              <a:rPr lang="en-US" sz="3200" dirty="0">
                <a:latin typeface="Times New Roman" pitchFamily="18" charset="0"/>
              </a:rPr>
              <a:t> </a:t>
            </a:r>
            <a:r>
              <a:rPr lang="en-US" sz="3200" dirty="0" err="1">
                <a:latin typeface="Times New Roman" pitchFamily="18" charset="0"/>
              </a:rPr>
              <a:t>và</a:t>
            </a:r>
            <a:r>
              <a:rPr lang="en-US" sz="3200" dirty="0">
                <a:latin typeface="Times New Roman" pitchFamily="18" charset="0"/>
              </a:rPr>
              <a:t> </a:t>
            </a:r>
            <a:r>
              <a:rPr lang="en-US" sz="3200" dirty="0" err="1">
                <a:latin typeface="Times New Roman" pitchFamily="18" charset="0"/>
              </a:rPr>
              <a:t>công</a:t>
            </a:r>
            <a:r>
              <a:rPr lang="en-US" sz="3200" dirty="0">
                <a:latin typeface="Times New Roman" pitchFamily="18" charset="0"/>
              </a:rPr>
              <a:t> </a:t>
            </a:r>
            <a:r>
              <a:rPr lang="en-US" sz="3200" dirty="0" err="1">
                <a:latin typeface="Times New Roman" pitchFamily="18" charset="0"/>
              </a:rPr>
              <a:t>thức</a:t>
            </a:r>
            <a:r>
              <a:rPr lang="vi-VN" sz="3200" dirty="0">
                <a:latin typeface="Times New Roman" pitchFamily="18" charset="0"/>
              </a:rPr>
              <a:t> mối liên hệ giữa hiệu điện thế ở hai đầu </a:t>
            </a:r>
            <a:r>
              <a:rPr lang="fr-FR" sz="3200" dirty="0" err="1">
                <a:latin typeface="Times New Roman" pitchFamily="18" charset="0"/>
              </a:rPr>
              <a:t>cuộn</a:t>
            </a:r>
            <a:r>
              <a:rPr lang="fr-FR" sz="3200" dirty="0">
                <a:latin typeface="Times New Roman" pitchFamily="18" charset="0"/>
              </a:rPr>
              <a:t> </a:t>
            </a:r>
            <a:r>
              <a:rPr lang="fr-FR" sz="3200" dirty="0" err="1">
                <a:latin typeface="Times New Roman" pitchFamily="18" charset="0"/>
              </a:rPr>
              <a:t>dây</a:t>
            </a:r>
            <a:r>
              <a:rPr lang="fr-FR" sz="3200" dirty="0">
                <a:latin typeface="Times New Roman" pitchFamily="18" charset="0"/>
              </a:rPr>
              <a:t> </a:t>
            </a:r>
            <a:r>
              <a:rPr lang="fr-FR" sz="3200" dirty="0" err="1">
                <a:latin typeface="Times New Roman" pitchFamily="18" charset="0"/>
              </a:rPr>
              <a:t>của</a:t>
            </a:r>
            <a:r>
              <a:rPr lang="fr-FR" sz="3200" dirty="0">
                <a:latin typeface="Times New Roman" pitchFamily="18" charset="0"/>
              </a:rPr>
              <a:t> </a:t>
            </a:r>
            <a:r>
              <a:rPr lang="fr-FR" sz="3200" dirty="0" err="1">
                <a:latin typeface="Times New Roman" pitchFamily="18" charset="0"/>
              </a:rPr>
              <a:t>máy</a:t>
            </a:r>
            <a:r>
              <a:rPr lang="fr-FR" sz="3200" dirty="0">
                <a:latin typeface="Times New Roman" pitchFamily="18" charset="0"/>
              </a:rPr>
              <a:t> </a:t>
            </a:r>
            <a:r>
              <a:rPr lang="fr-FR" sz="3200" dirty="0" err="1">
                <a:latin typeface="Times New Roman" pitchFamily="18" charset="0"/>
              </a:rPr>
              <a:t>biến</a:t>
            </a:r>
            <a:r>
              <a:rPr lang="fr-FR" sz="3200" dirty="0">
                <a:latin typeface="Times New Roman" pitchFamily="18" charset="0"/>
              </a:rPr>
              <a:t> </a:t>
            </a:r>
            <a:r>
              <a:rPr lang="fr-FR" sz="3200" dirty="0" err="1">
                <a:latin typeface="Times New Roman" pitchFamily="18" charset="0"/>
              </a:rPr>
              <a:t>thế</a:t>
            </a:r>
            <a:r>
              <a:rPr lang="fr-FR" sz="3200" dirty="0">
                <a:latin typeface="Times New Roman" pitchFamily="18" charset="0"/>
              </a:rPr>
              <a:t> </a:t>
            </a:r>
            <a:r>
              <a:rPr lang="fr-FR" sz="3200" dirty="0" err="1">
                <a:latin typeface="Times New Roman" pitchFamily="18" charset="0"/>
              </a:rPr>
              <a:t>với</a:t>
            </a:r>
            <a:r>
              <a:rPr lang="fr-FR" sz="3200" dirty="0">
                <a:latin typeface="Times New Roman" pitchFamily="18" charset="0"/>
              </a:rPr>
              <a:t> </a:t>
            </a:r>
            <a:r>
              <a:rPr lang="fr-FR" sz="3200" dirty="0" err="1">
                <a:latin typeface="Times New Roman" pitchFamily="18" charset="0"/>
              </a:rPr>
              <a:t>số</a:t>
            </a:r>
            <a:r>
              <a:rPr lang="fr-FR" sz="3200" dirty="0">
                <a:latin typeface="Times New Roman" pitchFamily="18" charset="0"/>
              </a:rPr>
              <a:t> </a:t>
            </a:r>
            <a:r>
              <a:rPr lang="fr-FR" sz="3200" dirty="0" err="1">
                <a:latin typeface="Times New Roman" pitchFamily="18" charset="0"/>
              </a:rPr>
              <a:t>vòng</a:t>
            </a:r>
            <a:r>
              <a:rPr lang="fr-FR" sz="3200" dirty="0">
                <a:latin typeface="Times New Roman" pitchFamily="18" charset="0"/>
              </a:rPr>
              <a:t> </a:t>
            </a:r>
            <a:r>
              <a:rPr lang="fr-FR" sz="3200" dirty="0" err="1">
                <a:latin typeface="Times New Roman" pitchFamily="18" charset="0"/>
              </a:rPr>
              <a:t>dây</a:t>
            </a:r>
            <a:r>
              <a:rPr lang="fr-FR" sz="3200" dirty="0">
                <a:latin typeface="Times New Roman" pitchFamily="18" charset="0"/>
              </a:rPr>
              <a:t> </a:t>
            </a:r>
            <a:r>
              <a:rPr lang="fr-FR" sz="3200" dirty="0" err="1">
                <a:latin typeface="Times New Roman" pitchFamily="18" charset="0"/>
              </a:rPr>
              <a:t>của</a:t>
            </a:r>
            <a:r>
              <a:rPr lang="fr-FR" sz="3200" dirty="0">
                <a:latin typeface="Times New Roman" pitchFamily="18" charset="0"/>
              </a:rPr>
              <a:t> </a:t>
            </a:r>
            <a:r>
              <a:rPr lang="fr-FR" sz="3200" dirty="0" err="1">
                <a:latin typeface="Times New Roman" pitchFamily="18" charset="0"/>
              </a:rPr>
              <a:t>mỗi</a:t>
            </a:r>
            <a:r>
              <a:rPr lang="fr-FR" sz="3200" dirty="0">
                <a:latin typeface="Times New Roman" pitchFamily="18" charset="0"/>
              </a:rPr>
              <a:t> </a:t>
            </a:r>
            <a:r>
              <a:rPr lang="fr-FR" sz="3200" dirty="0" err="1">
                <a:latin typeface="Times New Roman" pitchFamily="18" charset="0"/>
              </a:rPr>
              <a:t>cuộn</a:t>
            </a:r>
            <a:r>
              <a:rPr lang="en-US" sz="3200" dirty="0">
                <a:latin typeface="Times New Roman" pitchFamily="18" charset="0"/>
              </a:rPr>
              <a:t> </a:t>
            </a:r>
          </a:p>
          <a:p>
            <a:pPr eaLnBrk="1" hangingPunct="1">
              <a:spcBef>
                <a:spcPct val="50000"/>
              </a:spcBef>
              <a:buFontTx/>
              <a:buChar char="-"/>
            </a:pPr>
            <a:r>
              <a:rPr lang="en-US" sz="3200" dirty="0">
                <a:latin typeface="Times New Roman" pitchFamily="18" charset="0"/>
              </a:rPr>
              <a:t> </a:t>
            </a:r>
            <a:r>
              <a:rPr lang="en-US" sz="3200" dirty="0" err="1">
                <a:latin typeface="Times New Roman" pitchFamily="18" charset="0"/>
              </a:rPr>
              <a:t>Xem</a:t>
            </a:r>
            <a:r>
              <a:rPr lang="en-US" sz="3200" dirty="0">
                <a:latin typeface="Times New Roman" pitchFamily="18" charset="0"/>
              </a:rPr>
              <a:t> </a:t>
            </a:r>
            <a:r>
              <a:rPr lang="en-US" sz="3200" dirty="0" err="1">
                <a:latin typeface="Times New Roman" pitchFamily="18" charset="0"/>
              </a:rPr>
              <a:t>lại</a:t>
            </a:r>
            <a:r>
              <a:rPr lang="en-US" sz="3200" dirty="0">
                <a:latin typeface="Times New Roman" pitchFamily="18" charset="0"/>
              </a:rPr>
              <a:t> </a:t>
            </a:r>
            <a:r>
              <a:rPr lang="en-US" sz="3200" dirty="0" err="1">
                <a:latin typeface="Times New Roman" pitchFamily="18" charset="0"/>
              </a:rPr>
              <a:t>các</a:t>
            </a:r>
            <a:r>
              <a:rPr lang="en-US" sz="3200" dirty="0">
                <a:latin typeface="Times New Roman" pitchFamily="18" charset="0"/>
              </a:rPr>
              <a:t> </a:t>
            </a:r>
            <a:r>
              <a:rPr lang="en-US" sz="3200" dirty="0" err="1">
                <a:latin typeface="Times New Roman" pitchFamily="18" charset="0"/>
              </a:rPr>
              <a:t>bài</a:t>
            </a:r>
            <a:r>
              <a:rPr lang="en-US" sz="3200" dirty="0">
                <a:latin typeface="Times New Roman" pitchFamily="18" charset="0"/>
              </a:rPr>
              <a:t> </a:t>
            </a:r>
            <a:r>
              <a:rPr lang="en-US" sz="3200" dirty="0" err="1">
                <a:latin typeface="Times New Roman" pitchFamily="18" charset="0"/>
              </a:rPr>
              <a:t>tập</a:t>
            </a:r>
            <a:r>
              <a:rPr lang="en-US" sz="3200" dirty="0">
                <a:latin typeface="Times New Roman" pitchFamily="18" charset="0"/>
              </a:rPr>
              <a:t> </a:t>
            </a:r>
            <a:r>
              <a:rPr lang="en-US" sz="3200" dirty="0" err="1">
                <a:latin typeface="Times New Roman" pitchFamily="18" charset="0"/>
              </a:rPr>
              <a:t>đã</a:t>
            </a:r>
            <a:r>
              <a:rPr lang="en-US" sz="3200" dirty="0">
                <a:latin typeface="Times New Roman" pitchFamily="18" charset="0"/>
              </a:rPr>
              <a:t> </a:t>
            </a:r>
            <a:r>
              <a:rPr lang="en-US" sz="3200" dirty="0" err="1">
                <a:latin typeface="Times New Roman" pitchFamily="18" charset="0"/>
              </a:rPr>
              <a:t>làm</a:t>
            </a:r>
            <a:endParaRPr lang="en-US" sz="3200" dirty="0">
              <a:latin typeface="Times New Roman" pitchFamily="18" charset="0"/>
            </a:endParaRPr>
          </a:p>
          <a:p>
            <a:pPr eaLnBrk="1" hangingPunct="1">
              <a:spcBef>
                <a:spcPct val="50000"/>
              </a:spcBef>
              <a:buFontTx/>
              <a:buChar char="-"/>
            </a:pPr>
            <a:r>
              <a:rPr lang="en-US" sz="3200" dirty="0">
                <a:latin typeface="Times New Roman" pitchFamily="18" charset="0"/>
              </a:rPr>
              <a:t> </a:t>
            </a:r>
            <a:r>
              <a:rPr lang="en-US" sz="3200" dirty="0" err="1">
                <a:latin typeface="Times New Roman" pitchFamily="18" charset="0"/>
              </a:rPr>
              <a:t>Làm</a:t>
            </a:r>
            <a:r>
              <a:rPr lang="en-US" sz="3200" dirty="0">
                <a:latin typeface="Times New Roman" pitchFamily="18" charset="0"/>
              </a:rPr>
              <a:t> </a:t>
            </a:r>
            <a:r>
              <a:rPr lang="en-US" sz="3200" dirty="0" err="1">
                <a:latin typeface="Times New Roman" pitchFamily="18" charset="0"/>
              </a:rPr>
              <a:t>bài</a:t>
            </a:r>
            <a:r>
              <a:rPr lang="en-US" sz="3200" dirty="0">
                <a:latin typeface="Times New Roman" pitchFamily="18" charset="0"/>
              </a:rPr>
              <a:t> </a:t>
            </a:r>
            <a:r>
              <a:rPr lang="en-US" sz="3200" dirty="0" err="1">
                <a:latin typeface="Times New Roman" pitchFamily="18" charset="0"/>
              </a:rPr>
              <a:t>tập</a:t>
            </a:r>
            <a:r>
              <a:rPr lang="en-US" sz="3200" dirty="0">
                <a:latin typeface="Times New Roman" pitchFamily="18" charset="0"/>
              </a:rPr>
              <a:t>: </a:t>
            </a:r>
            <a:r>
              <a:rPr lang="en-US" sz="3200" dirty="0" smtClean="0">
                <a:latin typeface="Times New Roman" pitchFamily="18" charset="0"/>
              </a:rPr>
              <a:t>36.1-36.5; 37.1-37.5</a:t>
            </a:r>
            <a:endParaRPr lang="en-US" sz="3200" dirty="0">
              <a:latin typeface="Times New Roman" pitchFamily="18" charset="0"/>
            </a:endParaRPr>
          </a:p>
          <a:p>
            <a:pPr eaLnBrk="1" hangingPunct="1">
              <a:spcBef>
                <a:spcPct val="50000"/>
              </a:spcBef>
              <a:buFontTx/>
              <a:buChar char="-"/>
            </a:pPr>
            <a:endParaRPr lang="en-US" sz="3200" dirty="0">
              <a:latin typeface="Times New Roman" pitchFamily="18" charset="0"/>
            </a:endParaRPr>
          </a:p>
        </p:txBody>
      </p:sp>
    </p:spTree>
    <p:extLst>
      <p:ext uri="{BB962C8B-B14F-4D97-AF65-F5344CB8AC3E}">
        <p14:creationId xmlns:p14="http://schemas.microsoft.com/office/powerpoint/2010/main" val="4281224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4" y="678226"/>
            <a:ext cx="9945461" cy="2387600"/>
          </a:xfrm>
        </p:spPr>
        <p:txBody>
          <a:bodyPr>
            <a:normAutofit fontScale="90000"/>
          </a:bodyPr>
          <a:lstStyle/>
          <a:p>
            <a:pPr algn="ctr"/>
            <a:r>
              <a:rPr lang="en-US" b="1" dirty="0" err="1" smtClean="0">
                <a:solidFill>
                  <a:srgbClr val="FF0000"/>
                </a:solidFill>
                <a:latin typeface="Times New Roman" panose="02020603050405020304" pitchFamily="18" charset="0"/>
                <a:cs typeface="Times New Roman" panose="02020603050405020304" pitchFamily="18" charset="0"/>
              </a:rPr>
              <a:t>Chủ</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đề</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TRUYỀN TẢI ĐIỆN NĂNG ĐI XA – MÁY BIẾN THẾ</a:t>
            </a:r>
            <a:br>
              <a:rPr lang="en-US" b="1" dirty="0" smtClean="0">
                <a:solidFill>
                  <a:srgbClr val="FF0000"/>
                </a:solidFill>
                <a:latin typeface="Times New Roman" panose="02020603050405020304" pitchFamily="18" charset="0"/>
                <a:cs typeface="Times New Roman" panose="02020603050405020304" pitchFamily="18" charset="0"/>
              </a:rPr>
            </a:b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10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87384"/>
            <a:ext cx="11101252" cy="6688182"/>
          </a:xfrm>
        </p:spPr>
        <p:txBody>
          <a:bodyPr>
            <a:noAutofit/>
          </a:bodyPr>
          <a:lstStyle/>
          <a:p>
            <a:pPr marL="0" indent="0" algn="ctr">
              <a:buNone/>
            </a:pPr>
            <a:r>
              <a:rPr lang="en-US" sz="3600" b="1" dirty="0" err="1" smtClean="0">
                <a:solidFill>
                  <a:srgbClr val="002060"/>
                </a:solidFill>
                <a:latin typeface="Times New Roman" panose="02020603050405020304" pitchFamily="18" charset="0"/>
                <a:cs typeface="Times New Roman" panose="02020603050405020304" pitchFamily="18" charset="0"/>
              </a:rPr>
              <a:t>Nội</a:t>
            </a:r>
            <a:r>
              <a:rPr lang="en-US" sz="3600" b="1" dirty="0" smtClean="0">
                <a:solidFill>
                  <a:srgbClr val="002060"/>
                </a:solidFill>
                <a:latin typeface="Times New Roman" panose="02020603050405020304" pitchFamily="18" charset="0"/>
                <a:cs typeface="Times New Roman" panose="02020603050405020304" pitchFamily="18" charset="0"/>
              </a:rPr>
              <a:t> dung </a:t>
            </a:r>
            <a:r>
              <a:rPr lang="en-US" sz="3600" b="1" dirty="0" err="1" smtClean="0">
                <a:solidFill>
                  <a:srgbClr val="002060"/>
                </a:solidFill>
                <a:latin typeface="Times New Roman" panose="02020603050405020304" pitchFamily="18" charset="0"/>
                <a:cs typeface="Times New Roman" panose="02020603050405020304" pitchFamily="18" charset="0"/>
              </a:rPr>
              <a:t>chủ</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đề</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gồm</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các</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nội</a:t>
            </a:r>
            <a:r>
              <a:rPr lang="en-US" sz="3600" b="1" dirty="0" smtClean="0">
                <a:solidFill>
                  <a:srgbClr val="002060"/>
                </a:solidFill>
                <a:latin typeface="Times New Roman" panose="02020603050405020304" pitchFamily="18" charset="0"/>
                <a:cs typeface="Times New Roman" panose="02020603050405020304" pitchFamily="18" charset="0"/>
              </a:rPr>
              <a:t> dung</a:t>
            </a:r>
          </a:p>
          <a:p>
            <a:pPr marL="0" indent="0" algn="ctr">
              <a:buNone/>
            </a:pPr>
            <a:endParaRPr lang="en-US" sz="36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err="1">
                <a:solidFill>
                  <a:srgbClr val="002060"/>
                </a:solidFill>
                <a:latin typeface="Times New Roman" panose="02020603050405020304" pitchFamily="18" charset="0"/>
                <a:cs typeface="Times New Roman" panose="02020603050405020304" pitchFamily="18" charset="0"/>
              </a:rPr>
              <a:t>Phần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smtClean="0">
                <a:solidFill>
                  <a:srgbClr val="002060"/>
                </a:solidFill>
                <a:latin typeface="Times New Roman" panose="02020603050405020304" pitchFamily="18" charset="0"/>
                <a:cs typeface="Times New Roman" panose="02020603050405020304" pitchFamily="18" charset="0"/>
              </a:rPr>
              <a:t>1. </a:t>
            </a:r>
            <a:r>
              <a:rPr lang="en-US" sz="3600" b="1" dirty="0" err="1" smtClean="0">
                <a:solidFill>
                  <a:srgbClr val="002060"/>
                </a:solidFill>
                <a:latin typeface="Times New Roman" panose="02020603050405020304" pitchFamily="18" charset="0"/>
                <a:cs typeface="Times New Roman" panose="02020603050405020304" pitchFamily="18" charset="0"/>
              </a:rPr>
              <a:t>Khởi</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động</a:t>
            </a:r>
            <a:endParaRPr lang="en-US" sz="36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err="1" smtClean="0">
                <a:solidFill>
                  <a:srgbClr val="002060"/>
                </a:solidFill>
                <a:latin typeface="Times New Roman" panose="02020603050405020304" pitchFamily="18" charset="0"/>
                <a:cs typeface="Times New Roman" panose="02020603050405020304" pitchFamily="18" charset="0"/>
              </a:rPr>
              <a:t>Phần</a:t>
            </a:r>
            <a:r>
              <a:rPr lang="en-US" sz="3600" b="1" dirty="0" smtClean="0">
                <a:solidFill>
                  <a:srgbClr val="002060"/>
                </a:solidFill>
                <a:latin typeface="Times New Roman" panose="02020603050405020304" pitchFamily="18" charset="0"/>
                <a:cs typeface="Times New Roman" panose="02020603050405020304" pitchFamily="18" charset="0"/>
              </a:rPr>
              <a:t> 2. </a:t>
            </a:r>
            <a:r>
              <a:rPr lang="en-US" sz="3600" b="1" dirty="0" err="1" smtClean="0">
                <a:solidFill>
                  <a:srgbClr val="002060"/>
                </a:solidFill>
                <a:latin typeface="Times New Roman" panose="02020603050405020304" pitchFamily="18" charset="0"/>
                <a:cs typeface="Times New Roman" panose="02020603050405020304" pitchFamily="18" charset="0"/>
              </a:rPr>
              <a:t>Hình</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thành</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kiến</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thức</a:t>
            </a:r>
            <a:endParaRPr lang="en-US" sz="36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dirty="0" smtClean="0">
                <a:solidFill>
                  <a:srgbClr val="002060"/>
                </a:solidFill>
                <a:latin typeface="Times New Roman" panose="02020603050405020304" pitchFamily="18" charset="0"/>
                <a:cs typeface="Times New Roman" panose="02020603050405020304" pitchFamily="18" charset="0"/>
              </a:rPr>
              <a:t>I – </a:t>
            </a:r>
            <a:r>
              <a:rPr lang="en-US" sz="3600" dirty="0" err="1" smtClean="0">
                <a:solidFill>
                  <a:srgbClr val="002060"/>
                </a:solidFill>
                <a:latin typeface="Times New Roman" panose="02020603050405020304" pitchFamily="18" charset="0"/>
                <a:cs typeface="Times New Roman" panose="02020603050405020304" pitchFamily="18" charset="0"/>
              </a:rPr>
              <a:t>Sự</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hao</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phí</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năng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trên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đường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tải</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endParaRPr lang="en-US" sz="36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dirty="0" smtClean="0">
                <a:solidFill>
                  <a:srgbClr val="002060"/>
                </a:solidFill>
                <a:latin typeface="Times New Roman" panose="02020603050405020304" pitchFamily="18" charset="0"/>
                <a:cs typeface="Times New Roman" panose="02020603050405020304" pitchFamily="18" charset="0"/>
              </a:rPr>
              <a:t>II – </a:t>
            </a:r>
            <a:r>
              <a:rPr lang="en-US" sz="3600" dirty="0" err="1" smtClean="0">
                <a:solidFill>
                  <a:srgbClr val="002060"/>
                </a:solidFill>
                <a:latin typeface="Times New Roman" panose="02020603050405020304" pitchFamily="18" charset="0"/>
                <a:cs typeface="Times New Roman" panose="02020603050405020304" pitchFamily="18" charset="0"/>
              </a:rPr>
              <a:t>Cấu</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tạo</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và</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hoạt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động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của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máy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biến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endParaRPr lang="en-US" sz="36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dirty="0" smtClean="0">
                <a:solidFill>
                  <a:srgbClr val="002060"/>
                </a:solidFill>
                <a:latin typeface="Times New Roman" panose="02020603050405020304" pitchFamily="18" charset="0"/>
                <a:cs typeface="Times New Roman" panose="02020603050405020304" pitchFamily="18" charset="0"/>
              </a:rPr>
              <a:t>III – </a:t>
            </a:r>
            <a:r>
              <a:rPr lang="en-US" sz="3600" dirty="0" err="1" smtClean="0">
                <a:solidFill>
                  <a:srgbClr val="002060"/>
                </a:solidFill>
                <a:latin typeface="Times New Roman" panose="02020603050405020304" pitchFamily="18" charset="0"/>
                <a:cs typeface="Times New Roman" panose="02020603050405020304" pitchFamily="18" charset="0"/>
              </a:rPr>
              <a:t>Tác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dụng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làm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biến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đổi</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hiệu</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của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máy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biến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endParaRPr lang="en-US" sz="36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err="1" smtClean="0">
                <a:solidFill>
                  <a:srgbClr val="002060"/>
                </a:solidFill>
                <a:latin typeface="Times New Roman" panose="02020603050405020304" pitchFamily="18" charset="0"/>
                <a:cs typeface="Times New Roman" panose="02020603050405020304" pitchFamily="18" charset="0"/>
              </a:rPr>
              <a:t>Phần</a:t>
            </a:r>
            <a:r>
              <a:rPr lang="en-US" sz="3600" b="1" dirty="0" smtClean="0">
                <a:solidFill>
                  <a:srgbClr val="002060"/>
                </a:solidFill>
                <a:latin typeface="Times New Roman" panose="02020603050405020304" pitchFamily="18" charset="0"/>
                <a:cs typeface="Times New Roman" panose="02020603050405020304" pitchFamily="18" charset="0"/>
              </a:rPr>
              <a:t> 3. </a:t>
            </a:r>
            <a:r>
              <a:rPr lang="en-US" sz="3600" b="1" dirty="0" err="1" smtClean="0">
                <a:solidFill>
                  <a:srgbClr val="002060"/>
                </a:solidFill>
                <a:latin typeface="Times New Roman" panose="02020603050405020304" pitchFamily="18" charset="0"/>
                <a:cs typeface="Times New Roman" panose="02020603050405020304" pitchFamily="18" charset="0"/>
              </a:rPr>
              <a:t>Luyện</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tập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và</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vận</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dụng</a:t>
            </a:r>
            <a:endParaRPr lang="en-US" sz="3600" b="1" dirty="0">
              <a:solidFill>
                <a:srgbClr val="002060"/>
              </a:solidFill>
              <a:latin typeface="Times New Roman" panose="02020603050405020304" pitchFamily="18" charset="0"/>
              <a:cs typeface="Times New Roman" panose="02020603050405020304" pitchFamily="18" charset="0"/>
            </a:endParaRPr>
          </a:p>
          <a:p>
            <a:pPr marL="0" indent="0">
              <a:buNone/>
            </a:pPr>
            <a:r>
              <a:rPr lang="en-US" sz="3600" b="1" dirty="0" err="1" smtClean="0">
                <a:solidFill>
                  <a:srgbClr val="002060"/>
                </a:solidFill>
                <a:latin typeface="Times New Roman" panose="02020603050405020304" pitchFamily="18" charset="0"/>
                <a:cs typeface="Times New Roman" panose="02020603050405020304" pitchFamily="18" charset="0"/>
              </a:rPr>
              <a:t>Phần</a:t>
            </a:r>
            <a:r>
              <a:rPr lang="en-US" sz="3600" b="1" dirty="0" smtClean="0">
                <a:solidFill>
                  <a:srgbClr val="002060"/>
                </a:solidFill>
                <a:latin typeface="Times New Roman" panose="02020603050405020304" pitchFamily="18" charset="0"/>
                <a:cs typeface="Times New Roman" panose="02020603050405020304" pitchFamily="18" charset="0"/>
              </a:rPr>
              <a:t> 4. </a:t>
            </a:r>
            <a:r>
              <a:rPr lang="en-US" sz="3600" b="1" dirty="0" err="1" smtClean="0">
                <a:solidFill>
                  <a:srgbClr val="002060"/>
                </a:solidFill>
                <a:latin typeface="Times New Roman" panose="02020603050405020304" pitchFamily="18" charset="0"/>
                <a:cs typeface="Times New Roman" panose="02020603050405020304" pitchFamily="18" charset="0"/>
              </a:rPr>
              <a:t>Tự</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học</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mở</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rộng</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kiến</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thức</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Lắp</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đặt</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máy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biến</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thế</a:t>
            </a:r>
            <a:r>
              <a:rPr lang="en-US" sz="3600" dirty="0" smtClean="0">
                <a:solidFill>
                  <a:srgbClr val="002060"/>
                </a:solidFill>
                <a:latin typeface="Times New Roman" panose="02020603050405020304" pitchFamily="18" charset="0"/>
                <a:cs typeface="Times New Roman" panose="02020603050405020304" pitchFamily="18" charset="0"/>
              </a:rPr>
              <a:t> ở </a:t>
            </a:r>
            <a:r>
              <a:rPr lang="en-US" sz="3600" dirty="0" err="1" smtClean="0">
                <a:solidFill>
                  <a:srgbClr val="002060"/>
                </a:solidFill>
                <a:latin typeface="Times New Roman" panose="02020603050405020304" pitchFamily="18" charset="0"/>
                <a:cs typeface="Times New Roman" panose="02020603050405020304" pitchFamily="18" charset="0"/>
              </a:rPr>
              <a:t>hai</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đầu</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đường</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dây</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tải</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điện</a:t>
            </a:r>
            <a:endParaRPr lang="en-US" sz="36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8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a:hlinkClick r:id="" action="ppaction://noaction"/>
          </p:cNvPr>
          <p:cNvSpPr/>
          <p:nvPr/>
        </p:nvSpPr>
        <p:spPr>
          <a:xfrm>
            <a:off x="1288469" y="3625730"/>
            <a:ext cx="6536182" cy="1565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Phần</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3. </a:t>
            </a: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và</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dụng</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6" name="Right Arrow 5">
            <a:hlinkClick r:id="rId2" action="ppaction://hlinksldjump"/>
          </p:cNvPr>
          <p:cNvSpPr/>
          <p:nvPr/>
        </p:nvSpPr>
        <p:spPr>
          <a:xfrm>
            <a:off x="1288469" y="900543"/>
            <a:ext cx="3879273" cy="157941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Phần</a:t>
            </a:r>
            <a:r>
              <a:rPr lang="en-US" sz="3200" b="1" dirty="0">
                <a:latin typeface="Times New Roman" panose="02020603050405020304" pitchFamily="18" charset="0"/>
                <a:cs typeface="Times New Roman" panose="02020603050405020304" pitchFamily="18" charset="0"/>
              </a:rPr>
              <a:t> 1. </a:t>
            </a:r>
            <a:r>
              <a:rPr lang="en-US" sz="3200" b="1" dirty="0" err="1">
                <a:latin typeface="Times New Roman" panose="02020603050405020304" pitchFamily="18" charset="0"/>
                <a:cs typeface="Times New Roman" panose="02020603050405020304" pitchFamily="18" charset="0"/>
              </a:rPr>
              <a:t>Khởi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động</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7" name="Right Arrow 6">
            <a:hlinkClick r:id="rId3" action="ppaction://hlinksldjump"/>
          </p:cNvPr>
          <p:cNvSpPr/>
          <p:nvPr/>
        </p:nvSpPr>
        <p:spPr>
          <a:xfrm>
            <a:off x="1288469" y="2133007"/>
            <a:ext cx="5846618" cy="17595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Phần</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 </a:t>
            </a:r>
            <a:r>
              <a:rPr lang="en-US" sz="3200" b="1" dirty="0" err="1" smtClean="0">
                <a:latin typeface="Times New Roman" panose="02020603050405020304" pitchFamily="18" charset="0"/>
                <a:cs typeface="Times New Roman" panose="02020603050405020304" pitchFamily="18" charset="0"/>
              </a:rPr>
              <a:t>Hình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thành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kiến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thức</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8" name="Content Placeholder 2"/>
          <p:cNvSpPr>
            <a:spLocks noGrp="1"/>
          </p:cNvSpPr>
          <p:nvPr>
            <p:ph idx="1"/>
          </p:nvPr>
        </p:nvSpPr>
        <p:spPr>
          <a:xfrm>
            <a:off x="838200" y="336459"/>
            <a:ext cx="10515600" cy="799614"/>
          </a:xfrm>
        </p:spPr>
        <p:txBody>
          <a:bodyPr>
            <a:noAutofit/>
          </a:bodyPr>
          <a:lstStyle/>
          <a:p>
            <a:pPr marL="0" indent="0">
              <a:buNone/>
            </a:pPr>
            <a:r>
              <a:rPr lang="en-US" sz="3600" b="1" dirty="0" smtClean="0">
                <a:solidFill>
                  <a:srgbClr val="0070C0"/>
                </a:solidFill>
                <a:latin typeface="Times New Roman" panose="02020603050405020304" pitchFamily="18" charset="0"/>
                <a:cs typeface="Times New Roman" panose="02020603050405020304" pitchFamily="18" charset="0"/>
              </a:rPr>
              <a:t>HS </a:t>
            </a:r>
            <a:r>
              <a:rPr lang="en-US" sz="3600" b="1" dirty="0" err="1" smtClean="0">
                <a:solidFill>
                  <a:srgbClr val="0070C0"/>
                </a:solidFill>
                <a:latin typeface="Times New Roman" panose="02020603050405020304" pitchFamily="18" charset="0"/>
                <a:cs typeface="Times New Roman" panose="02020603050405020304" pitchFamily="18" charset="0"/>
              </a:rPr>
              <a:t>học</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từ</a:t>
            </a:r>
            <a:r>
              <a:rPr lang="en-US" sz="3600" b="1" dirty="0" smtClean="0">
                <a:solidFill>
                  <a:srgbClr val="0070C0"/>
                </a:solidFill>
                <a:latin typeface="Times New Roman" panose="02020603050405020304" pitchFamily="18" charset="0"/>
                <a:cs typeface="Times New Roman" panose="02020603050405020304" pitchFamily="18" charset="0"/>
              </a:rPr>
              <a:t> </a:t>
            </a:r>
            <a:r>
              <a:rPr lang="en-US" sz="3600" b="1" dirty="0" err="1" smtClean="0">
                <a:solidFill>
                  <a:srgbClr val="0070C0"/>
                </a:solidFill>
                <a:latin typeface="Times New Roman" panose="02020603050405020304" pitchFamily="18" charset="0"/>
                <a:cs typeface="Times New Roman" panose="02020603050405020304" pitchFamily="18" charset="0"/>
              </a:rPr>
              <a:t>nội</a:t>
            </a:r>
            <a:r>
              <a:rPr lang="en-US" sz="3600" b="1" dirty="0" smtClean="0">
                <a:solidFill>
                  <a:srgbClr val="0070C0"/>
                </a:solidFill>
                <a:latin typeface="Times New Roman" panose="02020603050405020304" pitchFamily="18" charset="0"/>
                <a:cs typeface="Times New Roman" panose="02020603050405020304" pitchFamily="18" charset="0"/>
              </a:rPr>
              <a:t> dung</a:t>
            </a:r>
          </a:p>
        </p:txBody>
      </p:sp>
      <p:sp>
        <p:nvSpPr>
          <p:cNvPr id="9" name="Right Arrow 8">
            <a:hlinkClick r:id="" action="ppaction://noaction"/>
          </p:cNvPr>
          <p:cNvSpPr/>
          <p:nvPr/>
        </p:nvSpPr>
        <p:spPr>
          <a:xfrm>
            <a:off x="1314594" y="5275209"/>
            <a:ext cx="6536182" cy="1565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Phần</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4. </a:t>
            </a:r>
            <a:r>
              <a:rPr lang="en-US" sz="3200" b="1" dirty="0" err="1">
                <a:solidFill>
                  <a:schemeClr val="bg1"/>
                </a:solidFill>
                <a:latin typeface="Times New Roman" panose="02020603050405020304" pitchFamily="18" charset="0"/>
                <a:cs typeface="Times New Roman" panose="02020603050405020304" pitchFamily="18" charset="0"/>
              </a:rPr>
              <a:t>Tự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học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mở</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rộng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kiến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thức</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167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1447800"/>
            <a:ext cx="5486400" cy="4953000"/>
            <a:chOff x="144" y="912"/>
            <a:chExt cx="2592" cy="3120"/>
          </a:xfrm>
        </p:grpSpPr>
        <p:pic>
          <p:nvPicPr>
            <p:cNvPr id="15367" name="Picture 3" descr="7691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912"/>
              <a:ext cx="2592" cy="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4"/>
            <p:cNvSpPr txBox="1">
              <a:spLocks noChangeArrowheads="1"/>
            </p:cNvSpPr>
            <p:nvPr/>
          </p:nvSpPr>
          <p:spPr bwMode="auto">
            <a:xfrm>
              <a:off x="192" y="1056"/>
              <a:ext cx="25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t>Nhà máy thủy điện Tây Nguyên</a:t>
              </a:r>
            </a:p>
          </p:txBody>
        </p:sp>
      </p:grpSp>
      <p:grpSp>
        <p:nvGrpSpPr>
          <p:cNvPr id="3" name="Group 5"/>
          <p:cNvGrpSpPr>
            <a:grpSpLocks/>
          </p:cNvGrpSpPr>
          <p:nvPr/>
        </p:nvGrpSpPr>
        <p:grpSpPr bwMode="auto">
          <a:xfrm>
            <a:off x="5994400" y="1447800"/>
            <a:ext cx="5892800" cy="4953000"/>
            <a:chOff x="2832" y="912"/>
            <a:chExt cx="2784" cy="3120"/>
          </a:xfrm>
        </p:grpSpPr>
        <p:pic>
          <p:nvPicPr>
            <p:cNvPr id="1536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912"/>
              <a:ext cx="2784" cy="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7"/>
            <p:cNvSpPr txBox="1">
              <a:spLocks noChangeArrowheads="1"/>
            </p:cNvSpPr>
            <p:nvPr/>
          </p:nvSpPr>
          <p:spPr bwMode="auto">
            <a:xfrm>
              <a:off x="2900" y="1096"/>
              <a:ext cx="26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t>Nhà máy thủy điện Hòa Bình</a:t>
              </a:r>
            </a:p>
          </p:txBody>
        </p:sp>
      </p:grpSp>
      <p:sp>
        <p:nvSpPr>
          <p:cNvPr id="4" name="Rectangle 3"/>
          <p:cNvSpPr/>
          <p:nvPr/>
        </p:nvSpPr>
        <p:spPr>
          <a:xfrm>
            <a:off x="4107008" y="224909"/>
            <a:ext cx="2837636" cy="646331"/>
          </a:xfrm>
          <a:prstGeom prst="rect">
            <a:avLst/>
          </a:prstGeom>
        </p:spPr>
        <p:txBody>
          <a:bodyPr wrap="none">
            <a:spAutoFit/>
          </a:bodyPr>
          <a:lstStyle/>
          <a:p>
            <a:r>
              <a:rPr lang="en-US" sz="3600" b="1" dirty="0">
                <a:solidFill>
                  <a:srgbClr val="C00000"/>
                </a:solidFill>
                <a:latin typeface="Times New Roman" panose="02020603050405020304" pitchFamily="18" charset="0"/>
                <a:cs typeface="Times New Roman" panose="02020603050405020304" pitchFamily="18" charset="0"/>
              </a:rPr>
              <a:t>A</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Khởi</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động</a:t>
            </a:r>
            <a:endParaRPr lang="en-US" sz="3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603582"/>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76348" y="1423851"/>
            <a:ext cx="11893732" cy="5107951"/>
            <a:chOff x="176348" y="1133541"/>
            <a:chExt cx="11893732" cy="4588364"/>
          </a:xfrm>
        </p:grpSpPr>
        <p:pic>
          <p:nvPicPr>
            <p:cNvPr id="5" name="Picture 4" descr="http://tapchicongnghiep.vn/News/imagesTT/06-d%20day06082012085651_Vinasme_info.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25806" y="1133541"/>
              <a:ext cx="5544274" cy="458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www2.vietbao.vn/images/vivavietnam3/su_kien/30079299_dien-luc240905_2.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76348" y="1162218"/>
              <a:ext cx="6198325" cy="455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txBox="1">
            <a:spLocks/>
          </p:cNvSpPr>
          <p:nvPr/>
        </p:nvSpPr>
        <p:spPr>
          <a:xfrm>
            <a:off x="1166948" y="209003"/>
            <a:ext cx="11011988" cy="79683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err="1" smtClean="0">
                <a:solidFill>
                  <a:srgbClr val="C00000"/>
                </a:solidFill>
                <a:latin typeface="Times New Roman" panose="02020603050405020304" pitchFamily="18" charset="0"/>
                <a:cs typeface="Times New Roman" panose="02020603050405020304" pitchFamily="18" charset="0"/>
              </a:rPr>
              <a:t>Đường</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dây</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tải</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điện</a:t>
            </a:r>
            <a:r>
              <a:rPr lang="en-US" b="1" dirty="0" smtClean="0">
                <a:solidFill>
                  <a:srgbClr val="C00000"/>
                </a:solidFill>
                <a:latin typeface="Times New Roman" panose="02020603050405020304" pitchFamily="18" charset="0"/>
                <a:cs typeface="Times New Roman" panose="02020603050405020304" pitchFamily="18" charset="0"/>
              </a:rPr>
              <a:t> 500kV(</a:t>
            </a:r>
            <a:r>
              <a:rPr lang="en-US" b="1" dirty="0" err="1" smtClean="0">
                <a:solidFill>
                  <a:srgbClr val="C00000"/>
                </a:solidFill>
                <a:latin typeface="Times New Roman" panose="02020603050405020304" pitchFamily="18" charset="0"/>
                <a:cs typeface="Times New Roman" panose="02020603050405020304" pitchFamily="18" charset="0"/>
              </a:rPr>
              <a:t>đường</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dây</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tải</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điện</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cao</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thế</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rất</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nguy</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err="1" smtClean="0">
                <a:solidFill>
                  <a:srgbClr val="C00000"/>
                </a:solidFill>
                <a:latin typeface="Times New Roman" panose="02020603050405020304" pitchFamily="18" charset="0"/>
                <a:cs typeface="Times New Roman" panose="02020603050405020304" pitchFamily="18" charset="0"/>
              </a:rPr>
              <a:t>hiểm</a:t>
            </a:r>
            <a:r>
              <a:rPr lang="en-US" b="1" dirty="0" smtClean="0">
                <a:solidFill>
                  <a:srgbClr val="C00000"/>
                </a:solidFill>
                <a:latin typeface="Times New Roman" panose="02020603050405020304" pitchFamily="18" charset="0"/>
                <a:cs typeface="Times New Roman" panose="02020603050405020304" pitchFamily="18" charset="0"/>
              </a:rPr>
              <a:t>)</a:t>
            </a:r>
            <a:r>
              <a:rPr lang="en-US" b="1" dirty="0" smtClean="0">
                <a:solidFill>
                  <a:srgbClr val="0070C0"/>
                </a:solidFill>
                <a:latin typeface="Times New Roman" panose="02020603050405020304" pitchFamily="18" charset="0"/>
                <a:cs typeface="Times New Roman" panose="02020603050405020304" pitchFamily="18" charset="0"/>
              </a:rPr>
              <a:t/>
            </a:r>
            <a:br>
              <a:rPr lang="en-US" b="1" dirty="0" smtClean="0">
                <a:solidFill>
                  <a:srgbClr val="0070C0"/>
                </a:solidFill>
                <a:latin typeface="Times New Roman" panose="02020603050405020304" pitchFamily="18" charset="0"/>
                <a:cs typeface="Times New Roman" panose="02020603050405020304" pitchFamily="18" charset="0"/>
              </a:rPr>
            </a:b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32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743" y="1080184"/>
            <a:ext cx="3733211" cy="896983"/>
          </a:xfrm>
        </p:spPr>
        <p:txBody>
          <a:bodyPr>
            <a:normAutofit/>
          </a:bodyPr>
          <a:lstStyle/>
          <a:p>
            <a:pPr marL="0" indent="0">
              <a:buNone/>
            </a:pPr>
            <a:r>
              <a:rPr lang="en-US" sz="3600" dirty="0" err="1" smtClean="0">
                <a:solidFill>
                  <a:srgbClr val="002060"/>
                </a:solidFill>
                <a:latin typeface="Times New Roman" panose="02020603050405020304" pitchFamily="18" charset="0"/>
                <a:cs typeface="Times New Roman" panose="02020603050405020304" pitchFamily="18" charset="0"/>
              </a:rPr>
              <a:t>Trạm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hạ</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áp</a:t>
            </a:r>
            <a:r>
              <a:rPr lang="en-US" sz="3600" dirty="0" smtClean="0">
                <a:solidFill>
                  <a:srgbClr val="002060"/>
                </a:solidFill>
                <a:latin typeface="Times New Roman" panose="02020603050405020304" pitchFamily="18" charset="0"/>
                <a:cs typeface="Times New Roman" panose="02020603050405020304" pitchFamily="18" charset="0"/>
              </a:rPr>
              <a:t> 25 kV</a:t>
            </a:r>
            <a:endParaRPr lang="en-US" sz="3600" dirty="0">
              <a:solidFill>
                <a:srgbClr val="002060"/>
              </a:solidFill>
              <a:latin typeface="Times New Roman" panose="02020603050405020304" pitchFamily="18" charset="0"/>
              <a:cs typeface="Times New Roman" panose="02020603050405020304" pitchFamily="18" charset="0"/>
            </a:endParaRPr>
          </a:p>
        </p:txBody>
      </p:sp>
      <p:grpSp>
        <p:nvGrpSpPr>
          <p:cNvPr id="6" name="Group 5"/>
          <p:cNvGrpSpPr/>
          <p:nvPr/>
        </p:nvGrpSpPr>
        <p:grpSpPr>
          <a:xfrm>
            <a:off x="190485" y="1977167"/>
            <a:ext cx="11990223" cy="4737142"/>
            <a:chOff x="190485" y="1977167"/>
            <a:chExt cx="11990223" cy="4737142"/>
          </a:xfrm>
        </p:grpSpPr>
        <p:pic>
          <p:nvPicPr>
            <p:cNvPr id="4" name="Picture 5" descr="http://baoninhbinh.org.vn/uploads/news/TB%20dien2%20sua(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185263" y="1977167"/>
              <a:ext cx="5995445" cy="4737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ttp://a9.vietbao.vn/images/vn902/2005/5/20425341-images586977_bienthedien.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90485" y="1977167"/>
              <a:ext cx="5685728" cy="4737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Content Placeholder 2"/>
          <p:cNvSpPr txBox="1">
            <a:spLocks/>
          </p:cNvSpPr>
          <p:nvPr/>
        </p:nvSpPr>
        <p:spPr>
          <a:xfrm>
            <a:off x="8447497" y="1080184"/>
            <a:ext cx="3733211" cy="8969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dirty="0" err="1" smtClean="0">
                <a:solidFill>
                  <a:srgbClr val="002060"/>
                </a:solidFill>
                <a:latin typeface="Times New Roman" panose="02020603050405020304" pitchFamily="18" charset="0"/>
                <a:cs typeface="Times New Roman" panose="02020603050405020304" pitchFamily="18" charset="0"/>
              </a:rPr>
              <a:t>Trạm</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hạ</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áp</a:t>
            </a:r>
            <a:r>
              <a:rPr lang="en-US" sz="3600" dirty="0" smtClean="0">
                <a:solidFill>
                  <a:srgbClr val="002060"/>
                </a:solidFill>
                <a:latin typeface="Times New Roman" panose="02020603050405020304" pitchFamily="18" charset="0"/>
                <a:cs typeface="Times New Roman" panose="02020603050405020304" pitchFamily="18" charset="0"/>
              </a:rPr>
              <a:t> 220V</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225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433</TotalTime>
  <Words>3781</Words>
  <Application>Microsoft Office PowerPoint</Application>
  <PresentationFormat>Custom</PresentationFormat>
  <Paragraphs>298</Paragraphs>
  <Slides>37</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Wisp</vt:lpstr>
      <vt:lpstr>Microsoft Equation 3.0</vt:lpstr>
      <vt:lpstr>Equation</vt:lpstr>
      <vt:lpstr>PowerPoint Presentation</vt:lpstr>
      <vt:lpstr>PowerPoint Presentation</vt:lpstr>
      <vt:lpstr>PowerPoint Presentation</vt:lpstr>
      <vt:lpstr>Chủ đề TRUYỀN TẢI ĐIỆN NĂNG ĐI XA – MÁY BIẾN THẾ </vt:lpstr>
      <vt:lpstr>PowerPoint Presentation</vt:lpstr>
      <vt:lpstr>PowerPoint Presentation</vt:lpstr>
      <vt:lpstr>PowerPoint Presentation</vt:lpstr>
      <vt:lpstr>PowerPoint Presentation</vt:lpstr>
      <vt:lpstr>PowerPoint Presentation</vt:lpstr>
      <vt:lpstr>PowerPoint Presentation</vt:lpstr>
      <vt:lpstr>B. Hình thành kiến thức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Kết luận</vt:lpstr>
      <vt:lpstr>PowerPoint Presentation</vt:lpstr>
      <vt:lpstr>C. Luyện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 Tự học mở rộng kiến thức</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Chủ đề TRUYỀN TẢI ĐIỆN NĂNG (tích hợp 2 bài: 36 và 37 SGK VL9 theo tinh thần giảm tải nội dung của Bộ GD&amp;ĐT vì dịch COVID-19)</dc:title>
  <dc:creator>Windows User</dc:creator>
  <cp:lastModifiedBy>Nhulam</cp:lastModifiedBy>
  <cp:revision>40</cp:revision>
  <dcterms:created xsi:type="dcterms:W3CDTF">2020-04-18T01:57:12Z</dcterms:created>
  <dcterms:modified xsi:type="dcterms:W3CDTF">2021-02-25T07:27:36Z</dcterms:modified>
</cp:coreProperties>
</file>